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Lst>
  <p:notesMasterIdLst>
    <p:notesMasterId r:id="rId53"/>
  </p:notesMasterIdLst>
  <p:sldIdLst>
    <p:sldId id="256" r:id="rId6"/>
    <p:sldId id="258" r:id="rId7"/>
    <p:sldId id="329" r:id="rId8"/>
    <p:sldId id="297" r:id="rId9"/>
    <p:sldId id="298" r:id="rId10"/>
    <p:sldId id="278" r:id="rId11"/>
    <p:sldId id="268" r:id="rId12"/>
    <p:sldId id="309" r:id="rId13"/>
    <p:sldId id="257" r:id="rId14"/>
    <p:sldId id="303" r:id="rId15"/>
    <p:sldId id="304" r:id="rId16"/>
    <p:sldId id="305" r:id="rId17"/>
    <p:sldId id="311" r:id="rId18"/>
    <p:sldId id="266" r:id="rId19"/>
    <p:sldId id="312" r:id="rId20"/>
    <p:sldId id="269" r:id="rId21"/>
    <p:sldId id="259" r:id="rId22"/>
    <p:sldId id="273" r:id="rId23"/>
    <p:sldId id="292" r:id="rId24"/>
    <p:sldId id="293" r:id="rId25"/>
    <p:sldId id="294" r:id="rId26"/>
    <p:sldId id="296" r:id="rId27"/>
    <p:sldId id="295" r:id="rId28"/>
    <p:sldId id="316" r:id="rId29"/>
    <p:sldId id="315" r:id="rId30"/>
    <p:sldId id="313" r:id="rId31"/>
    <p:sldId id="299" r:id="rId32"/>
    <p:sldId id="327" r:id="rId33"/>
    <p:sldId id="317" r:id="rId34"/>
    <p:sldId id="328" r:id="rId35"/>
    <p:sldId id="291" r:id="rId36"/>
    <p:sldId id="290" r:id="rId37"/>
    <p:sldId id="289" r:id="rId38"/>
    <p:sldId id="279" r:id="rId39"/>
    <p:sldId id="280" r:id="rId40"/>
    <p:sldId id="281" r:id="rId41"/>
    <p:sldId id="272" r:id="rId42"/>
    <p:sldId id="282" r:id="rId43"/>
    <p:sldId id="283" r:id="rId44"/>
    <p:sldId id="284" r:id="rId45"/>
    <p:sldId id="285" r:id="rId46"/>
    <p:sldId id="286" r:id="rId47"/>
    <p:sldId id="275" r:id="rId48"/>
    <p:sldId id="276" r:id="rId49"/>
    <p:sldId id="287" r:id="rId50"/>
    <p:sldId id="288" r:id="rId51"/>
    <p:sldId id="330" r:id="rId5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8ABAB-A52E-2CD4-2B76-DBA704F817FB}" v="4" dt="2025-04-10T14:37:52.072"/>
    <p1510:client id="{C3BE1EF6-2652-47F5-B10A-23CFB4E99250}" v="7" dt="2025-04-10T07:18:57.57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BCACE"/>
          </a:solidFill>
        </a:fill>
      </a:tcStyle>
    </a:wholeTbl>
    <a:band2H>
      <a:tcTxStyle/>
      <a:tcStyle>
        <a:tcBdr/>
        <a:fill>
          <a:solidFill>
            <a:srgbClr val="E7E6E8"/>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DDE2E6"/>
          </a:solidFill>
        </a:fill>
      </a:tcStyle>
    </a:wholeTbl>
    <a:band2H>
      <a:tcTxStyle/>
      <a:tcStyle>
        <a:tcBdr/>
        <a:fill>
          <a:solidFill>
            <a:srgbClr val="EFF1F3"/>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wholeTbl>
    <a:band2H>
      <a:tcTxStyle/>
      <a:tcStyle>
        <a:tcBdr/>
        <a:fill>
          <a:solidFill>
            <a:schemeClr val="accent6">
              <a:lumOff val="44000"/>
            </a:schemeClr>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chemeClr val="accent6">
              <a:lumOff val="44000"/>
            </a:schemeClr>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6">
              <a:lumOff val="44000"/>
            </a:schemeClr>
          </a:solidFill>
        </a:fill>
      </a:tcStyle>
    </a:band2H>
    <a:firstCol>
      <a:tcTxStyle b="on" i="off">
        <a:font>
          <a:latin typeface="Arial"/>
          <a:ea typeface="Arial"/>
          <a:cs typeface="Arial"/>
        </a:font>
        <a:schemeClr val="accent6">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6">
              <a:lumOff val="44000"/>
            </a:schemeClr>
          </a:solidFill>
        </a:fill>
      </a:tcStyle>
    </a:lastRow>
    <a:firstRow>
      <a:tcTxStyle b="on" i="off">
        <a:font>
          <a:latin typeface="Arial"/>
          <a:ea typeface="Arial"/>
          <a:cs typeface="Arial"/>
        </a:font>
        <a:schemeClr val="accent6">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Col>
    <a:la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38100" cap="flat">
              <a:solidFill>
                <a:schemeClr val="accent6">
                  <a:lumOff val="44000"/>
                </a:schemeClr>
              </a:solidFill>
              <a:prstDash val="solid"/>
              <a:round/>
            </a:ln>
          </a:top>
          <a:bottom>
            <a:ln w="127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lastRow>
    <a:firstRow>
      <a:tcTxStyle b="on" i="off">
        <a:font>
          <a:latin typeface="Arial"/>
          <a:ea typeface="Arial"/>
          <a:cs typeface="Arial"/>
        </a:font>
        <a:schemeClr val="accent6">
          <a:lumOff val="44000"/>
        </a:schemeClr>
      </a:tcTxStyle>
      <a:tcStyle>
        <a:tcBdr>
          <a:left>
            <a:ln w="12700" cap="flat">
              <a:solidFill>
                <a:schemeClr val="accent6">
                  <a:lumOff val="44000"/>
                </a:schemeClr>
              </a:solidFill>
              <a:prstDash val="solid"/>
              <a:round/>
            </a:ln>
          </a:left>
          <a:right>
            <a:ln w="12700" cap="flat">
              <a:solidFill>
                <a:schemeClr val="accent6">
                  <a:lumOff val="44000"/>
                </a:schemeClr>
              </a:solidFill>
              <a:prstDash val="solid"/>
              <a:round/>
            </a:ln>
          </a:right>
          <a:top>
            <a:ln w="12700" cap="flat">
              <a:solidFill>
                <a:schemeClr val="accent6">
                  <a:lumOff val="44000"/>
                </a:schemeClr>
              </a:solidFill>
              <a:prstDash val="solid"/>
              <a:round/>
            </a:ln>
          </a:top>
          <a:bottom>
            <a:ln w="38100" cap="flat">
              <a:solidFill>
                <a:schemeClr val="accent6">
                  <a:lumOff val="44000"/>
                </a:schemeClr>
              </a:solidFill>
              <a:prstDash val="solid"/>
              <a:round/>
            </a:ln>
          </a:bottom>
          <a:insideH>
            <a:ln w="12700" cap="flat">
              <a:solidFill>
                <a:schemeClr val="accent6">
                  <a:lumOff val="44000"/>
                </a:schemeClr>
              </a:solidFill>
              <a:prstDash val="solid"/>
              <a:round/>
            </a:ln>
          </a:insideH>
          <a:insideV>
            <a:ln w="12700" cap="flat">
              <a:solidFill>
                <a:schemeClr val="accent6">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6">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8" autoAdjust="0"/>
    <p:restoredTop sz="91757" autoAdjust="0"/>
  </p:normalViewPr>
  <p:slideViewPr>
    <p:cSldViewPr snapToGrid="0" snapToObjects="1">
      <p:cViewPr varScale="1">
        <p:scale>
          <a:sx n="100" d="100"/>
          <a:sy n="100" d="100"/>
        </p:scale>
        <p:origin x="102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t>Amount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Amount ($)</c:v>
                </c:pt>
              </c:strCache>
            </c:strRef>
          </c:tx>
          <c:spPr>
            <a:solidFill>
              <a:schemeClr val="accent2"/>
            </a:solidFill>
            <a:ln>
              <a:noFill/>
            </a:ln>
            <a:effectLst/>
          </c:spPr>
          <c:invertIfNegative val="0"/>
          <c:cat>
            <c:strRef>
              <c:f>Sheet1!$A$2:$A$6</c:f>
              <c:strCache>
                <c:ptCount val="5"/>
                <c:pt idx="0">
                  <c:v>IOP Claim
Billed Amount
($2,500)</c:v>
                </c:pt>
                <c:pt idx="1">
                  <c:v>Allowed Amount 
($180)
*Insurer Pays to Provider
</c:v>
                </c:pt>
                <c:pt idx="2">
                  <c:v>Difference Between Billed Amount &amp; Allowed Amount
($2,320)
*Patient Financially Responsible</c:v>
                </c:pt>
                <c:pt idx="3">
                  <c:v>Employer Pays Insurer and Third Party Pricer 1/3 of Difference Between Billed Amount &amp; Allowed Amount ($773.33)</c:v>
                </c:pt>
                <c:pt idx="4">
                  <c:v>Total Claim Cost
($3,273.33)</c:v>
                </c:pt>
              </c:strCache>
            </c:strRef>
          </c:cat>
          <c:val>
            <c:numRef>
              <c:f>Sheet1!$B$2:$B$6</c:f>
              <c:numCache>
                <c:formatCode>General</c:formatCode>
                <c:ptCount val="5"/>
                <c:pt idx="0">
                  <c:v>2500</c:v>
                </c:pt>
                <c:pt idx="1">
                  <c:v>180</c:v>
                </c:pt>
                <c:pt idx="2">
                  <c:v>2320</c:v>
                </c:pt>
                <c:pt idx="3">
                  <c:v>773.33</c:v>
                </c:pt>
                <c:pt idx="4">
                  <c:v>3273.33</c:v>
                </c:pt>
              </c:numCache>
            </c:numRef>
          </c:val>
          <c:extLst>
            <c:ext xmlns:c16="http://schemas.microsoft.com/office/drawing/2014/chart" uri="{C3380CC4-5D6E-409C-BE32-E72D297353CC}">
              <c16:uniqueId val="{00000000-842A-423C-AF75-B3E5EBD57522}"/>
            </c:ext>
          </c:extLst>
        </c:ser>
        <c:dLbls>
          <c:showLegendKey val="0"/>
          <c:showVal val="0"/>
          <c:showCatName val="0"/>
          <c:showSerName val="0"/>
          <c:showPercent val="0"/>
          <c:showBubbleSize val="0"/>
        </c:dLbls>
        <c:gapWidth val="150"/>
        <c:overlap val="100"/>
        <c:axId val="1373744720"/>
        <c:axId val="1381610384"/>
      </c:barChart>
      <c:catAx>
        <c:axId val="137374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1610384"/>
        <c:crosses val="autoZero"/>
        <c:auto val="1"/>
        <c:lblAlgn val="ctr"/>
        <c:lblOffset val="100"/>
        <c:noMultiLvlLbl val="0"/>
      </c:catAx>
      <c:valAx>
        <c:axId val="1381610384"/>
        <c:scaling>
          <c:orientation val="minMax"/>
          <c:max val="35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37447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l.gov/sites/dolgov/files/ebsa/laws-and-regulations/laws/mental-health-parity/report-to-congress-2024.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1529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lgn="l" fontAlgn="t">
              <a:lnSpc>
                <a:spcPts val="1950"/>
              </a:lnSpc>
              <a:buFont typeface="Arial" panose="020B0604020202020204" pitchFamily="34" charset="0"/>
              <a:buChar char="•"/>
            </a:pPr>
            <a:endParaRPr lang="en-US" dirty="0"/>
          </a:p>
        </p:txBody>
      </p:sp>
    </p:spTree>
    <p:extLst>
      <p:ext uri="{BB962C8B-B14F-4D97-AF65-F5344CB8AC3E}">
        <p14:creationId xmlns:p14="http://schemas.microsoft.com/office/powerpoint/2010/main" val="3815867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D7221-9806-B6D4-2E74-7255E6E2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28EFE5-3769-BCAD-CE72-14F83A414A5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2A21AD3-4CF0-009F-5251-504D760794D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9755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B01C7-950B-AE07-4862-7E389DA91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52EA97-527F-BDFC-E597-54534D6922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C49C3B5-7C5D-5BF5-0AF8-BE645B9F6D9B}"/>
              </a:ext>
            </a:extLst>
          </p:cNvPr>
          <p:cNvSpPr>
            <a:spLocks noGrp="1"/>
          </p:cNvSpPr>
          <p:nvPr>
            <p:ph type="body" idx="1"/>
          </p:nvPr>
        </p:nvSpPr>
        <p:spPr/>
        <p:txBody>
          <a:bodyPr/>
          <a:lstStyle/>
          <a:p>
            <a:pPr marL="171450" marR="0" lvl="0" indent="-171450">
              <a:lnSpc>
                <a:spcPct val="107000"/>
              </a:lnSpc>
              <a:buFont typeface="Arial" panose="020B0604020202020204" pitchFamily="34" charset="0"/>
              <a:buChar char="•"/>
            </a:pPr>
            <a:endParaRPr lang="en-US" sz="1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95298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8967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b="1" dirty="0"/>
          </a:p>
          <a:p>
            <a:endParaRPr lang="en-US" b="1" dirty="0"/>
          </a:p>
        </p:txBody>
      </p:sp>
    </p:spTree>
    <p:extLst>
      <p:ext uri="{BB962C8B-B14F-4D97-AF65-F5344CB8AC3E}">
        <p14:creationId xmlns:p14="http://schemas.microsoft.com/office/powerpoint/2010/main" val="2898292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A2CA7D2D-7103-4AD4-BDE6-6457D6375158}" type="slidenum">
              <a:rPr lang="en-US" smtClean="0"/>
              <a:t>28</a:t>
            </a:fld>
            <a:endParaRPr lang="en-US"/>
          </a:p>
        </p:txBody>
      </p:sp>
    </p:spTree>
    <p:extLst>
      <p:ext uri="{BB962C8B-B14F-4D97-AF65-F5344CB8AC3E}">
        <p14:creationId xmlns:p14="http://schemas.microsoft.com/office/powerpoint/2010/main" val="3747498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915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0690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4533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defTabSz="342900">
              <a:lnSpc>
                <a:spcPct val="85000"/>
              </a:lnSpc>
              <a:spcBef>
                <a:spcPts val="400"/>
              </a:spcBef>
              <a:buSzPct val="100000"/>
              <a:buFont typeface="Arial"/>
              <a:buNone/>
            </a:pPr>
            <a:endParaRPr lang="en-US" dirty="0"/>
          </a:p>
        </p:txBody>
      </p:sp>
    </p:spTree>
    <p:extLst>
      <p:ext uri="{BB962C8B-B14F-4D97-AF65-F5344CB8AC3E}">
        <p14:creationId xmlns:p14="http://schemas.microsoft.com/office/powerpoint/2010/main" val="2611367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 October 3, 2008, President George W. Bush signed the Emergency Economic Stabilization Act of 2008 to bail out financial institutions as a step toward addressing the nation’s financial crisis. As a provision of this legislation, the Paul Wellstone and</a:t>
            </a:r>
          </a:p>
          <a:p>
            <a:r>
              <a:rPr lang="en-US" dirty="0"/>
              <a:t>Pete Domenici Mental Health Parity and Addiction Equity (MHPAE) Act (P.L. 110-343) was passed into law.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4953E-B25D-4562-A18D-EDC968797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70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000000"/>
                </a:solidFill>
                <a:effectLst/>
                <a:latin typeface="Publico"/>
              </a:rPr>
              <a:t> Financial requirements include deductibles, co-payments, coinsurance, or out-of-pocket maximums. They do not include aggregate lifetime or annual dollar limits.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84953E-B25D-4562-A18D-EDC9687973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33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During the 12-month reporting period, EBSA issued:</a:t>
            </a:r>
          </a:p>
          <a:p>
            <a:pPr lvl="1"/>
            <a:r>
              <a:rPr lang="en-US" dirty="0"/>
              <a:t>17 initial letters requesting comparative analyses for 22 NQTLs</a:t>
            </a:r>
          </a:p>
          <a:p>
            <a:pPr lvl="1"/>
            <a:r>
              <a:rPr lang="en-US" dirty="0"/>
              <a:t>45 insufficiency letters covering over 40 NQTLs</a:t>
            </a:r>
          </a:p>
          <a:p>
            <a:pPr lvl="1"/>
            <a:r>
              <a:rPr lang="en-US" dirty="0"/>
              <a:t>13 initial determination letters for violation of MHPAEA requirements for 21 NQTLs</a:t>
            </a:r>
          </a:p>
          <a:p>
            <a:pPr>
              <a:spcBef>
                <a:spcPts val="1350"/>
              </a:spcBef>
            </a:pPr>
            <a:r>
              <a:rPr lang="en-US" dirty="0"/>
              <a:t>During its 11-month reporting period, CMS issued</a:t>
            </a:r>
          </a:p>
          <a:p>
            <a:pPr lvl="1"/>
            <a:r>
              <a:rPr lang="en-US" dirty="0"/>
              <a:t>22 initial letters requesting comparative analyses for 22 NQTLs</a:t>
            </a:r>
          </a:p>
          <a:p>
            <a:pPr lvl="1"/>
            <a:r>
              <a:rPr lang="en-US" dirty="0"/>
              <a:t>10 insufficiency letters covering 10 NQTLs</a:t>
            </a:r>
          </a:p>
          <a:p>
            <a:pPr lvl="1"/>
            <a:r>
              <a:rPr lang="en-US" dirty="0"/>
              <a:t>19 initial determination letters for violation of MHPAEA requirements for 19 NQTLs</a:t>
            </a:r>
          </a:p>
          <a:p>
            <a:pPr lvl="1"/>
            <a:r>
              <a:rPr lang="en-US" dirty="0"/>
              <a:t>3 final determinations of noncompliance for 3 NQTLs </a:t>
            </a:r>
          </a:p>
          <a:p>
            <a:pPr marL="0" marR="0" lvl="0" indent="0" defTabSz="914400" eaLnBrk="1" fontAlgn="auto" latinLnBrk="0" hangingPunct="1">
              <a:lnSpc>
                <a:spcPct val="100000"/>
              </a:lnSpc>
              <a:spcBef>
                <a:spcPts val="0"/>
              </a:spcBef>
              <a:spcAft>
                <a:spcPts val="0"/>
              </a:spcAft>
              <a:buClrTx/>
              <a:buSzTx/>
              <a:buFontTx/>
              <a:buNone/>
              <a:tabLst/>
              <a:defRPr/>
            </a:pPr>
            <a:r>
              <a:rPr lang="en-US" sz="1200" kern="1200" dirty="0">
                <a:solidFill>
                  <a:prstClr val="black"/>
                </a:solidFill>
                <a:latin typeface="Calibri" panose="020F0502020204030204"/>
                <a:ea typeface="+mn-ea"/>
                <a:cs typeface="+mn-cs"/>
              </a:rPr>
              <a:t>Source: </a:t>
            </a:r>
            <a:r>
              <a:rPr lang="en-US" sz="1200" kern="1200" dirty="0">
                <a:solidFill>
                  <a:prstClr val="black"/>
                </a:solidFill>
                <a:latin typeface="Calibri" panose="020F0502020204030204"/>
                <a:ea typeface="+mn-ea"/>
                <a:cs typeface="+mn-cs"/>
                <a:hlinkClick r:id="rId3"/>
              </a:rPr>
              <a:t>2024 MHPAEA Report to Congress, January 2025</a:t>
            </a:r>
            <a:endParaRPr lang="en-US" sz="1200" kern="1200" dirty="0">
              <a:solidFill>
                <a:prstClr val="black"/>
              </a:solidFill>
              <a:latin typeface="Calibri" panose="020F0502020204030204"/>
              <a:ea typeface="+mn-ea"/>
              <a:cs typeface="+mn-cs"/>
            </a:endParaRPr>
          </a:p>
          <a:p>
            <a:endParaRPr lang="en-US" dirty="0"/>
          </a:p>
        </p:txBody>
      </p:sp>
    </p:spTree>
    <p:extLst>
      <p:ext uri="{BB962C8B-B14F-4D97-AF65-F5344CB8AC3E}">
        <p14:creationId xmlns:p14="http://schemas.microsoft.com/office/powerpoint/2010/main" val="1194059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 typeface="Arial" panose="020B0604020202020204" pitchFamily="34" charset="0"/>
              <a:buNone/>
            </a:pPr>
            <a:endParaRPr lang="en-US" dirty="0"/>
          </a:p>
        </p:txBody>
      </p:sp>
    </p:spTree>
    <p:extLst>
      <p:ext uri="{BB962C8B-B14F-4D97-AF65-F5344CB8AC3E}">
        <p14:creationId xmlns:p14="http://schemas.microsoft.com/office/powerpoint/2010/main" val="2460406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706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6996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fontAlgn="t">
              <a:lnSpc>
                <a:spcPts val="1950"/>
              </a:lnSpc>
              <a:buFont typeface="Arial" panose="020B0604020202020204" pitchFamily="34" charset="0"/>
              <a:buChar char="•"/>
            </a:pPr>
            <a:endParaRPr lang="en-US" i="0" dirty="0">
              <a:solidFill>
                <a:srgbClr val="212121"/>
              </a:solidFill>
              <a:effectLst/>
              <a:latin typeface="Source Sans Pro Web"/>
            </a:endParaRPr>
          </a:p>
        </p:txBody>
      </p:sp>
    </p:spTree>
    <p:extLst>
      <p:ext uri="{BB962C8B-B14F-4D97-AF65-F5344CB8AC3E}">
        <p14:creationId xmlns:p14="http://schemas.microsoft.com/office/powerpoint/2010/main" val="210546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8809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F7741-4F02-41A4-83CC-C903BED90C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13D5D-9520-4507-93BB-15736526C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C61B76-C7D8-4E88-A3BD-EF110583BA37}"/>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82648ED0-2474-4814-BD6C-64093A591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B492F-9448-4822-ABFE-1A9DCBAD26A6}"/>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324929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9EDE-9EF3-495C-AC1A-2DA20C0FB2D4}"/>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D38415-1066-454F-9A9D-8775DA6FF53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418C6-424E-4C14-8D6D-1CCD39A17EED}"/>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93BB7EBE-804C-401F-8C7B-6460BCE59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2B0E5-F392-4C9E-BE98-240CA3BADAB5}"/>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88388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5F3A-3CA7-4B16-872D-D2B1461AC9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1C46B-AD86-43EB-BCD7-E537F639CF06}"/>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E02FA4-95CA-4FF9-A0E4-3334236767FC}"/>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C6EC08-63B7-4978-838E-8866EB689B11}"/>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6" name="Footer Placeholder 5">
            <a:extLst>
              <a:ext uri="{FF2B5EF4-FFF2-40B4-BE49-F238E27FC236}">
                <a16:creationId xmlns:a16="http://schemas.microsoft.com/office/drawing/2014/main" id="{F0FFFFC8-484C-45AC-8B42-1B2FDE3C4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1D68E3-5F46-4F71-BD45-3F0B7B2A4D9D}"/>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145945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DC008-7DA4-4A2A-9678-6BD8CCFC18F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455B1D-A2D9-463B-B993-A99345268F2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346131-E592-4199-AAAC-0D4BDDB9C4C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01F7C-47BB-46AE-A211-68FCFD0D172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C740E10-4058-4F6F-B4AE-05ACE3CD852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1C167-CD86-4717-A28A-634B3753D21A}"/>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8" name="Footer Placeholder 7">
            <a:extLst>
              <a:ext uri="{FF2B5EF4-FFF2-40B4-BE49-F238E27FC236}">
                <a16:creationId xmlns:a16="http://schemas.microsoft.com/office/drawing/2014/main" id="{7B866D6B-ACF9-4325-8D06-AFB82108C3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D09FB2-0354-4B2F-8C04-7B429B4F85C5}"/>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911004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F1779-BDB9-492D-8E78-AC98C6CEC5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64E303-A097-49CC-934C-A4840BAD7382}"/>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4" name="Footer Placeholder 3">
            <a:extLst>
              <a:ext uri="{FF2B5EF4-FFF2-40B4-BE49-F238E27FC236}">
                <a16:creationId xmlns:a16="http://schemas.microsoft.com/office/drawing/2014/main" id="{DE4E8C62-FF28-47C3-817C-107F22B5D4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179C4-5D58-4074-83F3-81E9A60A2167}"/>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327853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05D1D-3EA1-42C9-BDCC-D21F8C944241}"/>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3" name="Footer Placeholder 2">
            <a:extLst>
              <a:ext uri="{FF2B5EF4-FFF2-40B4-BE49-F238E27FC236}">
                <a16:creationId xmlns:a16="http://schemas.microsoft.com/office/drawing/2014/main" id="{74AF6DDE-D69A-4BB1-B2C6-C1720E8D5C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DA320E-5370-401E-95C3-845885EF9822}"/>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106119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0C862-73CB-42A1-9A2F-B969FE6B226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F2519AE-F2AE-4C1F-9321-A225E0674ECA}"/>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C77544-16DA-410D-B786-21A620B2D2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1574FB-BA68-4412-AAC9-1711FA0E6E30}"/>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6" name="Footer Placeholder 5">
            <a:extLst>
              <a:ext uri="{FF2B5EF4-FFF2-40B4-BE49-F238E27FC236}">
                <a16:creationId xmlns:a16="http://schemas.microsoft.com/office/drawing/2014/main" id="{AAE87B15-75B7-4DEC-BCDA-04792B69A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4E9612-FBA7-453A-AFDE-B752F2F153B9}"/>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2128606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56876-4CB9-4B35-AD0D-D0DB77654F6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2EC1E93-47A3-4F1B-AA65-90669A0B89C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7C9F896-F20A-44D7-815F-D9BC13B7899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0C6B63-E7D5-42FC-BA70-99506C6BBB60}"/>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6" name="Footer Placeholder 5">
            <a:extLst>
              <a:ext uri="{FF2B5EF4-FFF2-40B4-BE49-F238E27FC236}">
                <a16:creationId xmlns:a16="http://schemas.microsoft.com/office/drawing/2014/main" id="{7280ED1A-30A1-46F2-BC88-19AB8ADD76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572908-2C91-4F7E-87C9-6B18E746FD0D}"/>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4047855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BA89E-5112-4549-90CB-CB553B9C098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379EE5-1076-44C0-87D8-F52A02DD0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16221-96CF-436D-A2FE-7948EAE85043}"/>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B5F41E8A-8FBE-40AA-97FB-75137C609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89F998-F6CC-477B-841A-B9E709AF0D14}"/>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2864699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AD5EF-8737-44D4-B35D-54D7114D291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914387-9385-4CA2-8789-BF6EC28F09C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A50E7-7ED8-4EF8-B7A1-6D54AA6C03D3}"/>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B54FBA08-BFC0-4DD0-85F8-1FDB92769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AD3A8A-51CA-4B57-9A66-6948D9EA413D}"/>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340461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2">
    <p:bg>
      <p:bgPr>
        <a:solidFill>
          <a:schemeClr val="bg1"/>
        </a:solidFill>
        <a:effectLst/>
      </p:bgPr>
    </p:bg>
    <p:spTree>
      <p:nvGrpSpPr>
        <p:cNvPr id="1" name=""/>
        <p:cNvGrpSpPr/>
        <p:nvPr/>
      </p:nvGrpSpPr>
      <p:grpSpPr>
        <a:xfrm>
          <a:off x="0" y="0"/>
          <a:ext cx="0" cy="0"/>
          <a:chOff x="0" y="0"/>
          <a:chExt cx="0" cy="0"/>
        </a:xfrm>
      </p:grpSpPr>
      <p:sp>
        <p:nvSpPr>
          <p:cNvPr id="28" name="Body Level One…"/>
          <p:cNvSpPr txBox="1">
            <a:spLocks noGrp="1"/>
          </p:cNvSpPr>
          <p:nvPr>
            <p:ph type="body" sz="half" idx="1"/>
          </p:nvPr>
        </p:nvSpPr>
        <p:spPr>
          <a:xfrm>
            <a:off x="0" y="1253728"/>
            <a:ext cx="9144000" cy="1603772"/>
          </a:xfrm>
          <a:prstGeom prst="rect">
            <a:avLst/>
          </a:prstGeom>
          <a:solidFill>
            <a:schemeClr val="accent2"/>
          </a:solidFill>
        </p:spPr>
        <p:txBody>
          <a:bodyPr anchor="ctr">
            <a:normAutofit/>
          </a:bodyPr>
          <a:lstStyle>
            <a:lvl1pPr marL="0" indent="0" algn="ctr">
              <a:spcBef>
                <a:spcPts val="700"/>
              </a:spcBef>
              <a:buSzTx/>
              <a:buFontTx/>
              <a:buNone/>
              <a:defRPr sz="3000">
                <a:solidFill>
                  <a:schemeClr val="accent6">
                    <a:lumOff val="44000"/>
                  </a:schemeClr>
                </a:solidFill>
              </a:defRPr>
            </a:lvl1pPr>
            <a:lvl2pPr marL="744736" indent="-401836" algn="ctr">
              <a:spcBef>
                <a:spcPts val="700"/>
              </a:spcBef>
              <a:buFontTx/>
              <a:defRPr sz="3000">
                <a:solidFill>
                  <a:schemeClr val="accent6">
                    <a:lumOff val="44000"/>
                  </a:schemeClr>
                </a:solidFill>
              </a:defRPr>
            </a:lvl2pPr>
            <a:lvl3pPr marL="1028700" indent="-342900" algn="ctr">
              <a:spcBef>
                <a:spcPts val="700"/>
              </a:spcBef>
              <a:buFontTx/>
              <a:defRPr sz="3000">
                <a:solidFill>
                  <a:schemeClr val="accent6">
                    <a:lumOff val="44000"/>
                  </a:schemeClr>
                </a:solidFill>
              </a:defRPr>
            </a:lvl3pPr>
            <a:lvl4pPr marL="1424353" indent="-395653" algn="ctr">
              <a:spcBef>
                <a:spcPts val="700"/>
              </a:spcBef>
              <a:buFontTx/>
              <a:defRPr sz="3000">
                <a:solidFill>
                  <a:schemeClr val="accent6">
                    <a:lumOff val="44000"/>
                  </a:schemeClr>
                </a:solidFill>
              </a:defRPr>
            </a:lvl4pPr>
            <a:lvl5pPr marL="1800225" indent="-428625" algn="ctr">
              <a:spcBef>
                <a:spcPts val="700"/>
              </a:spcBef>
              <a:buFontTx/>
              <a:defRPr sz="3000">
                <a:solidFill>
                  <a:schemeClr val="accent6">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29" name="Text Placeholder 4"/>
          <p:cNvSpPr>
            <a:spLocks noGrp="1"/>
          </p:cNvSpPr>
          <p:nvPr>
            <p:ph type="body" sz="quarter" idx="13"/>
          </p:nvPr>
        </p:nvSpPr>
        <p:spPr>
          <a:xfrm>
            <a:off x="457200" y="3465414"/>
            <a:ext cx="4114800" cy="971551"/>
          </a:xfrm>
          <a:prstGeom prst="rect">
            <a:avLst/>
          </a:prstGeom>
        </p:spPr>
        <p:txBody>
          <a:bodyPr>
            <a:normAutofit/>
          </a:bodyPr>
          <a:lstStyle/>
          <a:p>
            <a:pPr marL="0" indent="0">
              <a:spcBef>
                <a:spcPts val="300"/>
              </a:spcBef>
              <a:buSzTx/>
              <a:buFontTx/>
              <a:buNone/>
              <a:defRPr sz="1600" i="1"/>
            </a:pPr>
            <a:endParaRPr/>
          </a:p>
        </p:txBody>
      </p:sp>
      <p:sp>
        <p:nvSpPr>
          <p:cNvPr id="30" name="Text Placeholder 4"/>
          <p:cNvSpPr>
            <a:spLocks noGrp="1"/>
          </p:cNvSpPr>
          <p:nvPr>
            <p:ph type="body" sz="quarter" idx="14"/>
          </p:nvPr>
        </p:nvSpPr>
        <p:spPr>
          <a:xfrm>
            <a:off x="4572000" y="3465414"/>
            <a:ext cx="4114800" cy="971551"/>
          </a:xfrm>
          <a:prstGeom prst="rect">
            <a:avLst/>
          </a:prstGeom>
        </p:spPr>
        <p:txBody>
          <a:bodyPr>
            <a:normAutofit/>
          </a:bodyPr>
          <a:lstStyle/>
          <a:p>
            <a:pPr marL="0" indent="0">
              <a:spcBef>
                <a:spcPts val="300"/>
              </a:spcBef>
              <a:buSzTx/>
              <a:buFontTx/>
              <a:buNone/>
              <a:defRPr sz="1600" i="1"/>
            </a:pPr>
            <a:endParaRPr/>
          </a:p>
        </p:txBody>
      </p:sp>
      <p:sp>
        <p:nvSpPr>
          <p:cNvPr id="31" name="Text Placeholder 2"/>
          <p:cNvSpPr>
            <a:spLocks noGrp="1"/>
          </p:cNvSpPr>
          <p:nvPr>
            <p:ph type="body" sz="quarter" idx="15"/>
          </p:nvPr>
        </p:nvSpPr>
        <p:spPr>
          <a:xfrm>
            <a:off x="4572000" y="3142059"/>
            <a:ext cx="4114800" cy="323851"/>
          </a:xfrm>
          <a:prstGeom prst="rect">
            <a:avLst/>
          </a:prstGeom>
        </p:spPr>
        <p:txBody>
          <a:bodyPr anchor="ctr">
            <a:normAutofit/>
          </a:bodyPr>
          <a:lstStyle/>
          <a:p>
            <a:pPr marL="0" indent="0">
              <a:buSzTx/>
              <a:buFontTx/>
              <a:buNone/>
              <a:defRPr b="1">
                <a:solidFill>
                  <a:schemeClr val="accent1"/>
                </a:solidFill>
              </a:defRPr>
            </a:pPr>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A picture containing text&#10;&#10;Description automatically generated">
            <a:extLst>
              <a:ext uri="{FF2B5EF4-FFF2-40B4-BE49-F238E27FC236}">
                <a16:creationId xmlns:a16="http://schemas.microsoft.com/office/drawing/2014/main" id="{71A9E9E0-7D91-3293-C21B-7F0B7B9CC62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978" y="366854"/>
            <a:ext cx="1797822" cy="522567"/>
          </a:xfrm>
          <a:prstGeom prst="rect">
            <a:avLst/>
          </a:prstGeom>
        </p:spPr>
      </p:pic>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0" y="260969"/>
            <a:ext cx="9144000" cy="802260"/>
          </a:xfrm>
          <a:prstGeom prst="rect">
            <a:avLst/>
          </a:prstGeom>
        </p:spPr>
        <p:txBody>
          <a:bodyPr>
            <a:normAutofit/>
          </a:bodyPr>
          <a:lstStyle>
            <a:lvl1pPr algn="ctr">
              <a:defRPr sz="3000">
                <a:solidFill>
                  <a:srgbClr val="000000"/>
                </a:solidFill>
              </a:defRPr>
            </a:lvl1pPr>
          </a:lstStyle>
          <a:p>
            <a:r>
              <a:t>Title Text</a:t>
            </a:r>
          </a:p>
        </p:txBody>
      </p:sp>
      <p:sp>
        <p:nvSpPr>
          <p:cNvPr id="50" name="Body Level One…"/>
          <p:cNvSpPr txBox="1">
            <a:spLocks noGrp="1"/>
          </p:cNvSpPr>
          <p:nvPr>
            <p:ph type="body" sz="quarter" idx="1"/>
          </p:nvPr>
        </p:nvSpPr>
        <p:spPr>
          <a:xfrm>
            <a:off x="0" y="4743451"/>
            <a:ext cx="9144000" cy="400050"/>
          </a:xfrm>
          <a:prstGeom prst="rect">
            <a:avLst/>
          </a:prstGeom>
        </p:spPr>
        <p:txBody>
          <a:bodyPr lIns="137160" tIns="137160" rIns="137160" bIns="137160" anchor="b">
            <a:normAutofit/>
          </a:bodyPr>
          <a:lstStyle>
            <a:lvl1pPr marL="0" indent="0">
              <a:spcBef>
                <a:spcPts val="200"/>
              </a:spcBef>
              <a:buSzTx/>
              <a:buFontTx/>
              <a:buNone/>
              <a:defRPr sz="1000" b="1"/>
            </a:lvl1pPr>
            <a:lvl2pPr marL="0" indent="296465">
              <a:spcBef>
                <a:spcPts val="200"/>
              </a:spcBef>
              <a:buSzTx/>
              <a:buFontTx/>
              <a:buNone/>
              <a:defRPr sz="1000" b="1"/>
            </a:lvl2pPr>
            <a:lvl3pPr marL="0" indent="601266">
              <a:spcBef>
                <a:spcPts val="200"/>
              </a:spcBef>
              <a:buSzTx/>
              <a:buFontTx/>
              <a:buNone/>
              <a:defRPr sz="1000" b="1"/>
            </a:lvl3pPr>
            <a:lvl4pPr marL="0" indent="897730">
              <a:spcBef>
                <a:spcPts val="200"/>
              </a:spcBef>
              <a:buSzTx/>
              <a:buFontTx/>
              <a:buNone/>
              <a:defRPr sz="1000" b="1"/>
            </a:lvl4pPr>
            <a:lvl5pPr marL="0" indent="1201340">
              <a:spcBef>
                <a:spcPts val="200"/>
              </a:spcBef>
              <a:buSzTx/>
              <a:buFontTx/>
              <a:buNone/>
              <a:defRPr sz="1000" b="1"/>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860812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solidFill>
          <a:schemeClr val="bg1"/>
        </a:solidFill>
        <a:effectLst/>
      </p:bgPr>
    </p:bg>
    <p:spTree>
      <p:nvGrpSpPr>
        <p:cNvPr id="1" name=""/>
        <p:cNvGrpSpPr/>
        <p:nvPr/>
      </p:nvGrpSpPr>
      <p:grpSpPr>
        <a:xfrm>
          <a:off x="0" y="0"/>
          <a:ext cx="0" cy="0"/>
          <a:chOff x="0" y="0"/>
          <a:chExt cx="0" cy="0"/>
        </a:xfrm>
      </p:grpSpPr>
      <p:sp>
        <p:nvSpPr>
          <p:cNvPr id="40" name="Body Level One…"/>
          <p:cNvSpPr txBox="1">
            <a:spLocks noGrp="1"/>
          </p:cNvSpPr>
          <p:nvPr>
            <p:ph type="body" sz="half" idx="1"/>
          </p:nvPr>
        </p:nvSpPr>
        <p:spPr>
          <a:xfrm>
            <a:off x="0" y="1253728"/>
            <a:ext cx="9144000" cy="1603772"/>
          </a:xfrm>
          <a:prstGeom prst="rect">
            <a:avLst/>
          </a:prstGeom>
          <a:solidFill>
            <a:schemeClr val="accent2"/>
          </a:solidFill>
        </p:spPr>
        <p:txBody>
          <a:bodyPr anchor="ctr">
            <a:normAutofit/>
          </a:bodyPr>
          <a:lstStyle>
            <a:lvl1pPr marL="0" indent="0" algn="ctr">
              <a:spcBef>
                <a:spcPts val="700"/>
              </a:spcBef>
              <a:buSzTx/>
              <a:buFontTx/>
              <a:buNone/>
              <a:defRPr sz="3000">
                <a:solidFill>
                  <a:schemeClr val="accent6">
                    <a:lumOff val="44000"/>
                  </a:schemeClr>
                </a:solidFill>
              </a:defRPr>
            </a:lvl1pPr>
            <a:lvl2pPr marL="744736" indent="-401836" algn="ctr">
              <a:spcBef>
                <a:spcPts val="700"/>
              </a:spcBef>
              <a:buFontTx/>
              <a:defRPr sz="3000">
                <a:solidFill>
                  <a:schemeClr val="accent6">
                    <a:lumOff val="44000"/>
                  </a:schemeClr>
                </a:solidFill>
              </a:defRPr>
            </a:lvl2pPr>
            <a:lvl3pPr marL="1028700" indent="-342900" algn="ctr">
              <a:spcBef>
                <a:spcPts val="700"/>
              </a:spcBef>
              <a:buFontTx/>
              <a:defRPr sz="3000">
                <a:solidFill>
                  <a:schemeClr val="accent6">
                    <a:lumOff val="44000"/>
                  </a:schemeClr>
                </a:solidFill>
              </a:defRPr>
            </a:lvl3pPr>
            <a:lvl4pPr marL="1424353" indent="-395653" algn="ctr">
              <a:spcBef>
                <a:spcPts val="700"/>
              </a:spcBef>
              <a:buFontTx/>
              <a:defRPr sz="3000">
                <a:solidFill>
                  <a:schemeClr val="accent6">
                    <a:lumOff val="44000"/>
                  </a:schemeClr>
                </a:solidFill>
              </a:defRPr>
            </a:lvl4pPr>
            <a:lvl5pPr marL="1800225" indent="-428625" algn="ctr">
              <a:spcBef>
                <a:spcPts val="700"/>
              </a:spcBef>
              <a:buFontTx/>
              <a:defRPr sz="3000">
                <a:solidFill>
                  <a:schemeClr val="accent6">
                    <a:lumOff val="44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41" name="Text Placeholder 4"/>
          <p:cNvSpPr>
            <a:spLocks noGrp="1"/>
          </p:cNvSpPr>
          <p:nvPr>
            <p:ph type="body" sz="half" idx="13"/>
          </p:nvPr>
        </p:nvSpPr>
        <p:spPr>
          <a:xfrm>
            <a:off x="457200" y="3058789"/>
            <a:ext cx="8229600" cy="1378176"/>
          </a:xfrm>
          <a:prstGeom prst="rect">
            <a:avLst/>
          </a:prstGeom>
        </p:spPr>
        <p:txBody>
          <a:bodyPr>
            <a:normAutofit/>
          </a:bodyPr>
          <a:lstStyle/>
          <a:p>
            <a:pPr marL="0" indent="0" algn="ctr">
              <a:spcBef>
                <a:spcPts val="300"/>
              </a:spcBef>
              <a:buSzTx/>
              <a:buFontTx/>
              <a:buNone/>
              <a:defRPr sz="1600"/>
            </a:pPr>
            <a:endParaRP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Title Text"/>
          <p:cNvSpPr txBox="1">
            <a:spLocks noGrp="1"/>
          </p:cNvSpPr>
          <p:nvPr>
            <p:ph type="title"/>
          </p:nvPr>
        </p:nvSpPr>
        <p:spPr>
          <a:xfrm>
            <a:off x="0" y="260969"/>
            <a:ext cx="9144000" cy="802260"/>
          </a:xfrm>
          <a:prstGeom prst="rect">
            <a:avLst/>
          </a:prstGeom>
        </p:spPr>
        <p:txBody>
          <a:bodyPr>
            <a:normAutofit/>
          </a:bodyPr>
          <a:lstStyle>
            <a:lvl1pPr algn="ctr">
              <a:defRPr sz="3000">
                <a:solidFill>
                  <a:srgbClr val="000000"/>
                </a:solidFill>
              </a:defRPr>
            </a:lvl1pPr>
          </a:lstStyle>
          <a:p>
            <a:r>
              <a:t>Title Text</a:t>
            </a:r>
          </a:p>
        </p:txBody>
      </p:sp>
      <p:sp>
        <p:nvSpPr>
          <p:cNvPr id="50" name="Body Level One…"/>
          <p:cNvSpPr txBox="1">
            <a:spLocks noGrp="1"/>
          </p:cNvSpPr>
          <p:nvPr>
            <p:ph type="body" sz="quarter" idx="1"/>
          </p:nvPr>
        </p:nvSpPr>
        <p:spPr>
          <a:xfrm>
            <a:off x="0" y="4743451"/>
            <a:ext cx="9144000" cy="400050"/>
          </a:xfrm>
          <a:prstGeom prst="rect">
            <a:avLst/>
          </a:prstGeom>
        </p:spPr>
        <p:txBody>
          <a:bodyPr lIns="137160" tIns="137160" rIns="137160" bIns="137160" anchor="b">
            <a:normAutofit/>
          </a:bodyPr>
          <a:lstStyle>
            <a:lvl1pPr marL="0" indent="0">
              <a:spcBef>
                <a:spcPts val="200"/>
              </a:spcBef>
              <a:buSzTx/>
              <a:buFontTx/>
              <a:buNone/>
              <a:defRPr sz="1000" b="1"/>
            </a:lvl1pPr>
            <a:lvl2pPr marL="0" indent="296465">
              <a:spcBef>
                <a:spcPts val="200"/>
              </a:spcBef>
              <a:buSzTx/>
              <a:buFontTx/>
              <a:buNone/>
              <a:defRPr sz="1000" b="1"/>
            </a:lvl2pPr>
            <a:lvl3pPr marL="0" indent="601266">
              <a:spcBef>
                <a:spcPts val="200"/>
              </a:spcBef>
              <a:buSzTx/>
              <a:buFontTx/>
              <a:buNone/>
              <a:defRPr sz="1000" b="1"/>
            </a:lvl3pPr>
            <a:lvl4pPr marL="0" indent="897730">
              <a:spcBef>
                <a:spcPts val="200"/>
              </a:spcBef>
              <a:buSzTx/>
              <a:buFontTx/>
              <a:buNone/>
              <a:defRPr sz="1000" b="1"/>
            </a:lvl4pPr>
            <a:lvl5pPr marL="0" indent="1201340">
              <a:spcBef>
                <a:spcPts val="200"/>
              </a:spcBef>
              <a:buSzTx/>
              <a:buFontTx/>
              <a:buNone/>
              <a:defRPr sz="1000" b="1"/>
            </a:lvl5pPr>
          </a:lstStyle>
          <a:p>
            <a:r>
              <a:t>Body Level One</a:t>
            </a:r>
          </a:p>
          <a:p>
            <a:pPr lvl="1"/>
            <a:r>
              <a:t>Body Level Two</a:t>
            </a:r>
          </a:p>
          <a:p>
            <a:pPr lvl="2"/>
            <a:r>
              <a:t>Body Level Three</a:t>
            </a:r>
          </a:p>
          <a:p>
            <a:pPr lvl="3"/>
            <a:r>
              <a:t>Body Level Four</a:t>
            </a:r>
          </a:p>
          <a:p>
            <a:pPr lvl="4"/>
            <a:r>
              <a:t>Body Level Five</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Title Text"/>
          <p:cNvSpPr txBox="1">
            <a:spLocks noGrp="1"/>
          </p:cNvSpPr>
          <p:nvPr>
            <p:ph type="title"/>
          </p:nvPr>
        </p:nvSpPr>
        <p:spPr>
          <a:xfrm>
            <a:off x="0" y="260969"/>
            <a:ext cx="9144000" cy="802260"/>
          </a:xfrm>
          <a:prstGeom prst="rect">
            <a:avLst/>
          </a:prstGeom>
        </p:spPr>
        <p:txBody>
          <a:bodyPr>
            <a:normAutofit/>
          </a:bodyPr>
          <a:lstStyle>
            <a:lvl1pPr algn="ctr">
              <a:defRPr sz="3000">
                <a:solidFill>
                  <a:srgbClr val="000000"/>
                </a:solidFill>
              </a:defRPr>
            </a:lvl1pPr>
          </a:lstStyle>
          <a:p>
            <a:r>
              <a:t>Title Text</a:t>
            </a:r>
          </a:p>
        </p:txBody>
      </p:sp>
      <p:sp>
        <p:nvSpPr>
          <p:cNvPr id="59" name="Body Level One…"/>
          <p:cNvSpPr txBox="1">
            <a:spLocks noGrp="1"/>
          </p:cNvSpPr>
          <p:nvPr>
            <p:ph type="body" sz="quarter" idx="1"/>
          </p:nvPr>
        </p:nvSpPr>
        <p:spPr>
          <a:xfrm>
            <a:off x="0" y="4743451"/>
            <a:ext cx="9144000" cy="400050"/>
          </a:xfrm>
          <a:prstGeom prst="rect">
            <a:avLst/>
          </a:prstGeom>
        </p:spPr>
        <p:txBody>
          <a:bodyPr lIns="137160" tIns="137160" rIns="137160" bIns="137160" anchor="b">
            <a:normAutofit/>
          </a:bodyPr>
          <a:lstStyle>
            <a:lvl1pPr marL="0" indent="0">
              <a:spcBef>
                <a:spcPts val="200"/>
              </a:spcBef>
              <a:buSzTx/>
              <a:buFontTx/>
              <a:buNone/>
              <a:defRPr sz="1000" b="1"/>
            </a:lvl1pPr>
            <a:lvl2pPr marL="0" indent="296465">
              <a:spcBef>
                <a:spcPts val="200"/>
              </a:spcBef>
              <a:buSzTx/>
              <a:buFontTx/>
              <a:buNone/>
              <a:defRPr sz="1000" b="1"/>
            </a:lvl2pPr>
            <a:lvl3pPr marL="0" indent="601266">
              <a:spcBef>
                <a:spcPts val="200"/>
              </a:spcBef>
              <a:buSzTx/>
              <a:buFontTx/>
              <a:buNone/>
              <a:defRPr sz="1000" b="1"/>
            </a:lvl3pPr>
            <a:lvl4pPr marL="0" indent="897730">
              <a:spcBef>
                <a:spcPts val="200"/>
              </a:spcBef>
              <a:buSzTx/>
              <a:buFontTx/>
              <a:buNone/>
              <a:defRPr sz="1000" b="1"/>
            </a:lvl4pPr>
            <a:lvl5pPr marL="0" indent="1201340">
              <a:spcBef>
                <a:spcPts val="200"/>
              </a:spcBef>
              <a:buSzTx/>
              <a:buFontTx/>
              <a:buNone/>
              <a:defRPr sz="1000" b="1"/>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 name="Body Level One…"/>
          <p:cNvSpPr txBox="1">
            <a:spLocks noGrp="1"/>
          </p:cNvSpPr>
          <p:nvPr>
            <p:ph type="body" sz="quarter" idx="1"/>
          </p:nvPr>
        </p:nvSpPr>
        <p:spPr>
          <a:xfrm>
            <a:off x="0" y="4743451"/>
            <a:ext cx="9144000" cy="400050"/>
          </a:xfrm>
          <a:prstGeom prst="rect">
            <a:avLst/>
          </a:prstGeom>
        </p:spPr>
        <p:txBody>
          <a:bodyPr lIns="137160" tIns="137160" rIns="137160" bIns="137160" anchor="b">
            <a:normAutofit/>
          </a:bodyPr>
          <a:lstStyle>
            <a:lvl1pPr marL="0" indent="0">
              <a:spcBef>
                <a:spcPts val="200"/>
              </a:spcBef>
              <a:buSzTx/>
              <a:buFontTx/>
              <a:buNone/>
              <a:defRPr sz="1000" b="1"/>
            </a:lvl1pPr>
            <a:lvl2pPr marL="0" indent="296465">
              <a:spcBef>
                <a:spcPts val="200"/>
              </a:spcBef>
              <a:buSzTx/>
              <a:buFontTx/>
              <a:buNone/>
              <a:defRPr sz="1000" b="1"/>
            </a:lvl2pPr>
            <a:lvl3pPr marL="0" indent="601266">
              <a:spcBef>
                <a:spcPts val="200"/>
              </a:spcBef>
              <a:buSzTx/>
              <a:buFontTx/>
              <a:buNone/>
              <a:defRPr sz="1000" b="1"/>
            </a:lvl3pPr>
            <a:lvl4pPr marL="0" indent="897730">
              <a:spcBef>
                <a:spcPts val="200"/>
              </a:spcBef>
              <a:buSzTx/>
              <a:buFontTx/>
              <a:buNone/>
              <a:defRPr sz="1000" b="1"/>
            </a:lvl4pPr>
            <a:lvl5pPr marL="0" indent="1201340">
              <a:spcBef>
                <a:spcPts val="200"/>
              </a:spcBef>
              <a:buSzTx/>
              <a:buFontTx/>
              <a:buNone/>
              <a:defRPr sz="1000" b="1"/>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0031-D1C7-4F5D-8FA1-BD2FDB5E2632}"/>
              </a:ext>
            </a:extLst>
          </p:cNvPr>
          <p:cNvSpPr>
            <a:spLocks noGrp="1"/>
          </p:cNvSpPr>
          <p:nvPr>
            <p:ph type="title"/>
          </p:nvPr>
        </p:nvSpPr>
        <p:spPr>
          <a:xfrm>
            <a:off x="585674" y="241718"/>
            <a:ext cx="6515675" cy="670781"/>
          </a:xfrm>
        </p:spPr>
        <p:txBody>
          <a:bodyPr anchor="b"/>
          <a:lstStyle>
            <a:lvl1pPr>
              <a:lnSpc>
                <a:spcPct val="100000"/>
              </a:lnSpc>
              <a:defRPr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331699C-A628-4BED-9EDA-E041C77ECCC0}"/>
              </a:ext>
            </a:extLst>
          </p:cNvPr>
          <p:cNvSpPr>
            <a:spLocks noGrp="1"/>
          </p:cNvSpPr>
          <p:nvPr>
            <p:ph idx="1"/>
          </p:nvPr>
        </p:nvSpPr>
        <p:spPr/>
        <p:txBody>
          <a:bodyPr>
            <a:normAutofit/>
          </a:bodyPr>
          <a:lstStyle>
            <a:lvl1pPr>
              <a:defRPr sz="1350" b="0">
                <a:latin typeface="+mn-lt"/>
              </a:defRPr>
            </a:lvl1pPr>
            <a:lvl2pPr marL="342892" indent="-171446">
              <a:buFont typeface="Avenir Next LT Pro" panose="020B0504020202020204" pitchFamily="34" charset="0"/>
              <a:buChar char="–"/>
              <a:defRPr sz="1350">
                <a:latin typeface="+mn-lt"/>
              </a:defRPr>
            </a:lvl2pPr>
            <a:lvl3pPr marL="517909" indent="-171446">
              <a:buFont typeface="Arial" panose="020B0604020202020204" pitchFamily="34" charset="0"/>
              <a:buChar char="•"/>
              <a:defRPr sz="1050">
                <a:latin typeface="+mn-lt"/>
              </a:defRPr>
            </a:lvl3pPr>
            <a:lvl4pPr marL="685783" indent="-171446">
              <a:buFont typeface="Avenir Next LT Pro" panose="020B0504020202020204" pitchFamily="34" charset="0"/>
              <a:buChar char="–"/>
              <a:defRPr sz="1050">
                <a:latin typeface="+mn-lt"/>
              </a:defRPr>
            </a:lvl4pPr>
            <a:lvl5pPr marL="860801" indent="-171446">
              <a:buFont typeface="Avenir Next LT Pro" panose="020B0504020202020204" pitchFamily="34" charset="0"/>
              <a:buChar char="»"/>
              <a:defRPr sz="75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3ED3CC40-F701-4018-9011-1B02D06DBF8F}"/>
              </a:ext>
            </a:extLst>
          </p:cNvPr>
          <p:cNvCxnSpPr>
            <a:cxnSpLocks/>
          </p:cNvCxnSpPr>
          <p:nvPr userDrawn="1"/>
        </p:nvCxnSpPr>
        <p:spPr>
          <a:xfrm>
            <a:off x="671409" y="968018"/>
            <a:ext cx="122101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39254D63-1EF8-47EF-8C83-82E55725EAC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6468" y="84647"/>
            <a:ext cx="1335881" cy="1028700"/>
          </a:xfrm>
          <a:prstGeom prst="rect">
            <a:avLst/>
          </a:prstGeom>
        </p:spPr>
      </p:pic>
    </p:spTree>
    <p:extLst>
      <p:ext uri="{BB962C8B-B14F-4D97-AF65-F5344CB8AC3E}">
        <p14:creationId xmlns:p14="http://schemas.microsoft.com/office/powerpoint/2010/main" val="108063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Text">
            <a:extLst>
              <a:ext uri="{FF2B5EF4-FFF2-40B4-BE49-F238E27FC236}">
                <a16:creationId xmlns:a16="http://schemas.microsoft.com/office/drawing/2014/main" id="{B027FD9B-3F4F-0ADE-2D00-5DD71A474A70}"/>
              </a:ext>
            </a:extLst>
          </p:cNvPr>
          <p:cNvSpPr txBox="1">
            <a:spLocks noGrp="1"/>
          </p:cNvSpPr>
          <p:nvPr>
            <p:ph type="title" hasCustomPrompt="1"/>
          </p:nvPr>
        </p:nvSpPr>
        <p:spPr>
          <a:xfrm>
            <a:off x="0" y="260969"/>
            <a:ext cx="9144000" cy="802260"/>
          </a:xfrm>
          <a:prstGeom prst="rect">
            <a:avLst/>
          </a:prstGeom>
        </p:spPr>
        <p:txBody>
          <a:bodyPr anchor="ctr">
            <a:normAutofit/>
          </a:bodyPr>
          <a:lstStyle>
            <a:lvl1pPr algn="ctr">
              <a:defRPr sz="3000" b="1">
                <a:solidFill>
                  <a:schemeClr val="accent2"/>
                </a:solidFill>
              </a:defRPr>
            </a:lvl1pPr>
          </a:lstStyle>
          <a:p>
            <a:r>
              <a:rPr dirty="0"/>
              <a:t>Title Text</a:t>
            </a:r>
          </a:p>
        </p:txBody>
      </p:sp>
      <p:sp>
        <p:nvSpPr>
          <p:cNvPr id="3" name="Content Placeholder 3">
            <a:extLst>
              <a:ext uri="{FF2B5EF4-FFF2-40B4-BE49-F238E27FC236}">
                <a16:creationId xmlns:a16="http://schemas.microsoft.com/office/drawing/2014/main" id="{D1F5EA9A-9B7A-58CA-8A69-BE8AEF7F4817}"/>
              </a:ext>
            </a:extLst>
          </p:cNvPr>
          <p:cNvSpPr>
            <a:spLocks noGrp="1"/>
          </p:cNvSpPr>
          <p:nvPr>
            <p:ph sz="quarter" idx="14"/>
          </p:nvPr>
        </p:nvSpPr>
        <p:spPr>
          <a:xfrm>
            <a:off x="457200" y="1112600"/>
            <a:ext cx="8229600" cy="347988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7">
            <a:extLst>
              <a:ext uri="{FF2B5EF4-FFF2-40B4-BE49-F238E27FC236}">
                <a16:creationId xmlns:a16="http://schemas.microsoft.com/office/drawing/2014/main" id="{BC62E40E-EDD7-EF66-6029-DB0B609350E8}"/>
              </a:ext>
            </a:extLst>
          </p:cNvPr>
          <p:cNvSpPr>
            <a:spLocks noGrp="1"/>
          </p:cNvSpPr>
          <p:nvPr>
            <p:ph type="body" sz="quarter" idx="13" hasCustomPrompt="1"/>
          </p:nvPr>
        </p:nvSpPr>
        <p:spPr>
          <a:xfrm>
            <a:off x="0" y="4726725"/>
            <a:ext cx="9144000" cy="400049"/>
          </a:xfrm>
          <a:prstGeom prst="rect">
            <a:avLst/>
          </a:prstGeom>
        </p:spPr>
        <p:txBody>
          <a:bodyPr lIns="274320" tIns="137160" rIns="274320" bIns="137160" anchor="b"/>
          <a:lstStyle>
            <a:lvl1pPr marL="0" indent="0">
              <a:buNone/>
              <a:defRPr sz="1050" b="1" baseline="0">
                <a:solidFill>
                  <a:schemeClr val="tx1"/>
                </a:solidFill>
                <a:latin typeface="Arial" panose="020B0604020202020204" pitchFamily="34" charset="0"/>
                <a:cs typeface="Arial"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Tree>
    <p:extLst>
      <p:ext uri="{BB962C8B-B14F-4D97-AF65-F5344CB8AC3E}">
        <p14:creationId xmlns:p14="http://schemas.microsoft.com/office/powerpoint/2010/main" val="36235477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0596-358F-4B0C-A846-F1994B7FA21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EF3E8-45A2-4A80-9620-7D55770C8D01}"/>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5EF57DB-B73E-4CE8-AB75-0B163FC3684F}"/>
              </a:ext>
            </a:extLst>
          </p:cNvPr>
          <p:cNvSpPr>
            <a:spLocks noGrp="1"/>
          </p:cNvSpPr>
          <p:nvPr>
            <p:ph type="dt" sz="half" idx="10"/>
          </p:nvPr>
        </p:nvSpPr>
        <p:spPr/>
        <p:txBody>
          <a:body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1B7FD688-B6A1-4FF1-BF0D-61F37706C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91CC5-363F-4AB1-A113-0FB85C87FF71}"/>
              </a:ext>
            </a:extLst>
          </p:cNvPr>
          <p:cNvSpPr>
            <a:spLocks noGrp="1"/>
          </p:cNvSpPr>
          <p:nvPr>
            <p:ph type="sldNum" sz="quarter" idx="12"/>
          </p:nvPr>
        </p:nvSpPr>
        <p:spPr/>
        <p:txBody>
          <a:bodyPr/>
          <a:lstStyle/>
          <a:p>
            <a:fld id="{386B3030-83E0-49B9-891A-417655FB6B9E}" type="slidenum">
              <a:rPr lang="en-US" smtClean="0"/>
              <a:t>‹#›</a:t>
            </a:fld>
            <a:endParaRPr lang="en-US"/>
          </a:p>
        </p:txBody>
      </p:sp>
    </p:spTree>
    <p:extLst>
      <p:ext uri="{BB962C8B-B14F-4D97-AF65-F5344CB8AC3E}">
        <p14:creationId xmlns:p14="http://schemas.microsoft.com/office/powerpoint/2010/main" val="128673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7" r:id="rId6"/>
    <p:sldLayoutId id="2147483673" r:id="rId7"/>
    <p:sldLayoutId id="2147483674" r:id="rId8"/>
  </p:sldLayoutIdLst>
  <p:transition spd="med"/>
  <p:txStyles>
    <p:titleStyle>
      <a:lvl1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1pPr>
      <a:lvl2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2pPr>
      <a:lvl3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3pPr>
      <a:lvl4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4pPr>
      <a:lvl5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5pPr>
      <a:lvl6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6pPr>
      <a:lvl7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7pPr>
      <a:lvl8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8pPr>
      <a:lvl9pPr marL="0" marR="0" indent="0" algn="l" defTabSz="342900" rtl="0" latinLnBrk="0">
        <a:lnSpc>
          <a:spcPct val="90000"/>
        </a:lnSpc>
        <a:spcBef>
          <a:spcPts val="0"/>
        </a:spcBef>
        <a:spcAft>
          <a:spcPts val="0"/>
        </a:spcAft>
        <a:buClrTx/>
        <a:buSzTx/>
        <a:buFontTx/>
        <a:buNone/>
        <a:tabLst/>
        <a:defRPr sz="2400" b="0" i="0" u="none" strike="noStrike" cap="none" spc="0" baseline="0">
          <a:solidFill>
            <a:srgbClr val="210138"/>
          </a:solidFill>
          <a:uFillTx/>
          <a:latin typeface="Arial"/>
          <a:ea typeface="Arial"/>
          <a:cs typeface="Arial"/>
          <a:sym typeface="Arial"/>
        </a:defRPr>
      </a:lvl9pPr>
    </p:titleStyle>
    <p:body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DF5D6D-4AC7-4F3F-9894-518C07C6DE9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FE861A-3362-4D92-8122-55CFE2A57F9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D68796-FB2B-4062-AC31-AD21D65B64FA}"/>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CB59D5C-52B9-4629-A60D-2F8D967F1BDE}" type="datetimeFigureOut">
              <a:rPr lang="en-US" smtClean="0"/>
              <a:t>10/28/2025</a:t>
            </a:fld>
            <a:endParaRPr lang="en-US"/>
          </a:p>
        </p:txBody>
      </p:sp>
      <p:sp>
        <p:nvSpPr>
          <p:cNvPr id="5" name="Footer Placeholder 4">
            <a:extLst>
              <a:ext uri="{FF2B5EF4-FFF2-40B4-BE49-F238E27FC236}">
                <a16:creationId xmlns:a16="http://schemas.microsoft.com/office/drawing/2014/main" id="{3B5A0969-1CF7-4C9A-A670-E291B909B59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976361-42B4-4731-9547-130FDF11E17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6B3030-83E0-49B9-891A-417655FB6B9E}" type="slidenum">
              <a:rPr lang="en-US" smtClean="0"/>
              <a:t>‹#›</a:t>
            </a:fld>
            <a:endParaRPr lang="en-US"/>
          </a:p>
        </p:txBody>
      </p:sp>
    </p:spTree>
    <p:extLst>
      <p:ext uri="{BB962C8B-B14F-4D97-AF65-F5344CB8AC3E}">
        <p14:creationId xmlns:p14="http://schemas.microsoft.com/office/powerpoint/2010/main" val="1204381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gress.gov/bill/110th-congress/house-bill/6983/text"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www.congress.gov/bill/104th-congress/house-bill/4058/tex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8E9CAC8-59C2-4DCA-9380-C9716B48F987}"/>
              </a:ext>
            </a:extLst>
          </p:cNvPr>
          <p:cNvSpPr>
            <a:spLocks noGrp="1"/>
          </p:cNvSpPr>
          <p:nvPr>
            <p:ph type="title"/>
          </p:nvPr>
        </p:nvSpPr>
        <p:spPr>
          <a:xfrm>
            <a:off x="719864" y="75203"/>
            <a:ext cx="3589472" cy="994172"/>
          </a:xfrm>
        </p:spPr>
        <p:txBody>
          <a:bodyPr>
            <a:normAutofit/>
          </a:bodyPr>
          <a:lstStyle/>
          <a:p>
            <a:r>
              <a:rPr lang="en-US" sz="2400" b="1" dirty="0">
                <a:latin typeface="+mn-lt"/>
              </a:rPr>
              <a:t>Key MHPAEA Provisions</a:t>
            </a:r>
          </a:p>
        </p:txBody>
      </p:sp>
      <p:sp>
        <p:nvSpPr>
          <p:cNvPr id="8" name="Content Placeholder 7">
            <a:extLst>
              <a:ext uri="{FF2B5EF4-FFF2-40B4-BE49-F238E27FC236}">
                <a16:creationId xmlns:a16="http://schemas.microsoft.com/office/drawing/2014/main" id="{4012E492-9CD0-4FD9-B7A0-9D15A14E7DB9}"/>
              </a:ext>
            </a:extLst>
          </p:cNvPr>
          <p:cNvSpPr>
            <a:spLocks noGrp="1"/>
          </p:cNvSpPr>
          <p:nvPr>
            <p:ph idx="1"/>
          </p:nvPr>
        </p:nvSpPr>
        <p:spPr>
          <a:xfrm>
            <a:off x="464039" y="968155"/>
            <a:ext cx="4114800" cy="3931920"/>
          </a:xfrm>
        </p:spPr>
        <p:txBody>
          <a:bodyPr>
            <a:normAutofit/>
          </a:bodyPr>
          <a:lstStyle/>
          <a:p>
            <a:pPr algn="l"/>
            <a:r>
              <a:rPr lang="en-US" sz="1600" dirty="0"/>
              <a:t>‘‘(i) the </a:t>
            </a:r>
            <a:r>
              <a:rPr lang="en-US" sz="1600" b="1" dirty="0"/>
              <a:t>financial requirements </a:t>
            </a:r>
            <a:r>
              <a:rPr lang="en-US" sz="1600" dirty="0"/>
              <a:t>applicable to such mental health or substance use disorder benefits are </a:t>
            </a:r>
            <a:r>
              <a:rPr lang="en-US" sz="1600" b="1" dirty="0"/>
              <a:t>no more restrictive </a:t>
            </a:r>
            <a:r>
              <a:rPr lang="en-US" sz="1600" dirty="0"/>
              <a:t>than the </a:t>
            </a:r>
            <a:r>
              <a:rPr lang="en-US" sz="1600" b="1" dirty="0"/>
              <a:t>predominant financial requirements </a:t>
            </a:r>
            <a:r>
              <a:rPr lang="en-US" sz="1600" dirty="0"/>
              <a:t>applied to </a:t>
            </a:r>
            <a:r>
              <a:rPr lang="en-US" sz="1600" u="sng" dirty="0"/>
              <a:t>substantially all medical and surgical benefits </a:t>
            </a:r>
            <a:r>
              <a:rPr lang="en-US" sz="1600" dirty="0"/>
              <a:t>covered by the plan…”</a:t>
            </a:r>
          </a:p>
          <a:p>
            <a:pPr>
              <a:spcBef>
                <a:spcPts val="2400"/>
              </a:spcBef>
            </a:pPr>
            <a:r>
              <a:rPr lang="en-US" sz="1600" dirty="0"/>
              <a:t>‘‘(ii) the </a:t>
            </a:r>
            <a:r>
              <a:rPr lang="en-US" sz="1600" b="1" dirty="0"/>
              <a:t>treatment limitations </a:t>
            </a:r>
            <a:r>
              <a:rPr lang="en-US" sz="1600" dirty="0"/>
              <a:t>applicable to such mental health or substance use disorder benefits are </a:t>
            </a:r>
            <a:r>
              <a:rPr lang="en-US" sz="1600" b="1" dirty="0"/>
              <a:t>no more restrictive </a:t>
            </a:r>
            <a:r>
              <a:rPr lang="en-US" sz="1600" dirty="0"/>
              <a:t>than the </a:t>
            </a:r>
            <a:r>
              <a:rPr lang="en-US" sz="1600" b="1" dirty="0"/>
              <a:t>predominant treatment limitations </a:t>
            </a:r>
            <a:r>
              <a:rPr lang="en-US" sz="1600" dirty="0"/>
              <a:t>applied to </a:t>
            </a:r>
            <a:r>
              <a:rPr lang="en-US" sz="1600" u="sng" dirty="0"/>
              <a:t>substantially all medical and surgical be</a:t>
            </a:r>
            <a:r>
              <a:rPr lang="en-US" sz="1600" dirty="0"/>
              <a:t>nefits covered by the plan…and there are no separate treatment limitations that are applicable only with respect to mental health or substance use disorder benefits.”</a:t>
            </a:r>
          </a:p>
        </p:txBody>
      </p:sp>
      <p:grpSp>
        <p:nvGrpSpPr>
          <p:cNvPr id="10" name="Group 9">
            <a:extLst>
              <a:ext uri="{FF2B5EF4-FFF2-40B4-BE49-F238E27FC236}">
                <a16:creationId xmlns:a16="http://schemas.microsoft.com/office/drawing/2014/main" id="{0EBF9D38-A393-4F5F-8032-A91BFCAE4285}"/>
              </a:ext>
            </a:extLst>
          </p:cNvPr>
          <p:cNvGrpSpPr/>
          <p:nvPr/>
        </p:nvGrpSpPr>
        <p:grpSpPr>
          <a:xfrm>
            <a:off x="7755294" y="467502"/>
            <a:ext cx="1520112" cy="3383278"/>
            <a:chOff x="10495491" y="1633249"/>
            <a:chExt cx="2026816" cy="4511037"/>
          </a:xfrm>
        </p:grpSpPr>
        <p:pic>
          <p:nvPicPr>
            <p:cNvPr id="11" name="Picture 10">
              <a:hlinkClick r:id="rId3"/>
              <a:extLst>
                <a:ext uri="{FF2B5EF4-FFF2-40B4-BE49-F238E27FC236}">
                  <a16:creationId xmlns:a16="http://schemas.microsoft.com/office/drawing/2014/main" id="{87038634-E329-45A0-85A6-886F3BE759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339" r="14518"/>
            <a:stretch/>
          </p:blipFill>
          <p:spPr>
            <a:xfrm rot="327786">
              <a:off x="10568107" y="1633249"/>
              <a:ext cx="1881585" cy="1604996"/>
            </a:xfrm>
            <a:prstGeom prst="rect">
              <a:avLst/>
            </a:prstGeom>
            <a:ln w="6350">
              <a:solidFill>
                <a:schemeClr val="bg2">
                  <a:lumMod val="75000"/>
                </a:schemeClr>
              </a:solidFill>
            </a:ln>
            <a:effectLst>
              <a:outerShdw blurRad="50800" dist="38100" dir="8100000" algn="tr" rotWithShape="0">
                <a:prstClr val="black">
                  <a:alpha val="40000"/>
                </a:prstClr>
              </a:outerShdw>
            </a:effectLst>
          </p:spPr>
        </p:pic>
        <p:pic>
          <p:nvPicPr>
            <p:cNvPr id="12" name="Picture 11">
              <a:hlinkClick r:id="rId3"/>
              <a:extLst>
                <a:ext uri="{FF2B5EF4-FFF2-40B4-BE49-F238E27FC236}">
                  <a16:creationId xmlns:a16="http://schemas.microsoft.com/office/drawing/2014/main" id="{6AD30743-5EFC-4F63-8A69-DBDE561B562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27" r="10106"/>
            <a:stretch/>
          </p:blipFill>
          <p:spPr>
            <a:xfrm rot="20931738">
              <a:off x="10495491" y="2726239"/>
              <a:ext cx="2026816" cy="3418047"/>
            </a:xfrm>
            <a:prstGeom prst="rect">
              <a:avLst/>
            </a:prstGeom>
            <a:ln w="6350">
              <a:solidFill>
                <a:schemeClr val="bg2">
                  <a:lumMod val="75000"/>
                </a:schemeClr>
              </a:solidFill>
            </a:ln>
            <a:effectLst>
              <a:outerShdw blurRad="50800" dist="38100" dir="8100000" algn="tr" rotWithShape="0">
                <a:prstClr val="black">
                  <a:alpha val="40000"/>
                </a:prstClr>
              </a:outerShdw>
            </a:effectLst>
          </p:spPr>
        </p:pic>
      </p:grpSp>
      <p:sp>
        <p:nvSpPr>
          <p:cNvPr id="13" name="Title 6">
            <a:extLst>
              <a:ext uri="{FF2B5EF4-FFF2-40B4-BE49-F238E27FC236}">
                <a16:creationId xmlns:a16="http://schemas.microsoft.com/office/drawing/2014/main" id="{646553BC-55C6-446F-BAD9-B1D3607ED165}"/>
              </a:ext>
            </a:extLst>
          </p:cNvPr>
          <p:cNvSpPr txBox="1">
            <a:spLocks/>
          </p:cNvSpPr>
          <p:nvPr/>
        </p:nvSpPr>
        <p:spPr>
          <a:xfrm>
            <a:off x="4848342" y="239293"/>
            <a:ext cx="358947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r>
              <a:rPr lang="en-US" sz="2400" b="1" dirty="0">
                <a:solidFill>
                  <a:prstClr val="black"/>
                </a:solidFill>
                <a:latin typeface="Calibri" panose="020F0502020204030204"/>
              </a:rPr>
              <a:t>Types of Treatment Limitations</a:t>
            </a:r>
          </a:p>
        </p:txBody>
      </p:sp>
      <p:sp>
        <p:nvSpPr>
          <p:cNvPr id="14" name="Content Placeholder 7">
            <a:extLst>
              <a:ext uri="{FF2B5EF4-FFF2-40B4-BE49-F238E27FC236}">
                <a16:creationId xmlns:a16="http://schemas.microsoft.com/office/drawing/2014/main" id="{FB5BA937-1D18-4C4D-8835-E14AFD192F38}"/>
              </a:ext>
            </a:extLst>
          </p:cNvPr>
          <p:cNvSpPr txBox="1">
            <a:spLocks/>
          </p:cNvSpPr>
          <p:nvPr/>
        </p:nvSpPr>
        <p:spPr>
          <a:xfrm>
            <a:off x="4623622" y="1302363"/>
            <a:ext cx="3228697" cy="326350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1800" b="1" dirty="0">
                <a:solidFill>
                  <a:prstClr val="black"/>
                </a:solidFill>
                <a:latin typeface="DeVinne"/>
              </a:rPr>
              <a:t>Quantitative</a:t>
            </a:r>
          </a:p>
          <a:p>
            <a:pPr marL="514350" lvl="1" indent="-171450" defTabSz="685800">
              <a:spcBef>
                <a:spcPts val="900"/>
              </a:spcBef>
            </a:pPr>
            <a:r>
              <a:rPr lang="en-US" sz="1400" dirty="0">
                <a:solidFill>
                  <a:prstClr val="black"/>
                </a:solidFill>
                <a:latin typeface="DeVinne"/>
              </a:rPr>
              <a:t>Annual or lifetime caps</a:t>
            </a:r>
          </a:p>
          <a:p>
            <a:pPr marL="514350" lvl="1" indent="-171450" defTabSz="685800">
              <a:spcBef>
                <a:spcPts val="900"/>
              </a:spcBef>
            </a:pPr>
            <a:r>
              <a:rPr lang="en-US" sz="1400" dirty="0">
                <a:solidFill>
                  <a:prstClr val="black"/>
                </a:solidFill>
                <a:latin typeface="DeVinne"/>
              </a:rPr>
              <a:t>Number of days allowed per episode of care</a:t>
            </a:r>
          </a:p>
          <a:p>
            <a:pPr marL="171450" indent="-171450" defTabSz="685800">
              <a:spcBef>
                <a:spcPts val="750"/>
              </a:spcBef>
            </a:pPr>
            <a:r>
              <a:rPr lang="en-US" sz="1800" b="1" dirty="0">
                <a:solidFill>
                  <a:prstClr val="black"/>
                </a:solidFill>
                <a:latin typeface="DeVinne"/>
              </a:rPr>
              <a:t>Non-Quantitative</a:t>
            </a:r>
          </a:p>
          <a:p>
            <a:pPr marL="514350" lvl="1" indent="-171450" defTabSz="685800">
              <a:spcBef>
                <a:spcPts val="900"/>
              </a:spcBef>
            </a:pPr>
            <a:r>
              <a:rPr lang="en-US" sz="1400" dirty="0">
                <a:solidFill>
                  <a:prstClr val="black"/>
                </a:solidFill>
                <a:latin typeface="DeVinne"/>
              </a:rPr>
              <a:t>Medical necessity criteria</a:t>
            </a:r>
          </a:p>
          <a:p>
            <a:pPr marL="514350" lvl="1" indent="-171450" defTabSz="685800">
              <a:spcBef>
                <a:spcPts val="900"/>
              </a:spcBef>
            </a:pPr>
            <a:r>
              <a:rPr lang="en-US" sz="1400" dirty="0">
                <a:solidFill>
                  <a:prstClr val="black"/>
                </a:solidFill>
                <a:latin typeface="DeVinne"/>
              </a:rPr>
              <a:t>Preauthorization requirements</a:t>
            </a:r>
          </a:p>
          <a:p>
            <a:pPr marL="514350" lvl="1" indent="-171450" defTabSz="685800">
              <a:spcBef>
                <a:spcPts val="900"/>
              </a:spcBef>
            </a:pPr>
            <a:r>
              <a:rPr lang="en-US" sz="1400" dirty="0">
                <a:solidFill>
                  <a:prstClr val="black"/>
                </a:solidFill>
                <a:latin typeface="DeVinne"/>
              </a:rPr>
              <a:t>Network limitations</a:t>
            </a:r>
          </a:p>
          <a:p>
            <a:pPr marL="514350" lvl="1" indent="-171450" defTabSz="685800">
              <a:spcBef>
                <a:spcPts val="900"/>
              </a:spcBef>
            </a:pPr>
            <a:r>
              <a:rPr lang="en-US" sz="1400" dirty="0">
                <a:solidFill>
                  <a:prstClr val="black"/>
                </a:solidFill>
                <a:latin typeface="DeVinne"/>
              </a:rPr>
              <a:t>Step therapy (“fail-first”) requirements</a:t>
            </a:r>
            <a:endParaRPr lang="en-US" sz="1100" dirty="0">
              <a:solidFill>
                <a:prstClr val="black"/>
              </a:solidFill>
              <a:latin typeface="DeVinne"/>
            </a:endParaRPr>
          </a:p>
        </p:txBody>
      </p:sp>
    </p:spTree>
    <p:extLst>
      <p:ext uri="{BB962C8B-B14F-4D97-AF65-F5344CB8AC3E}">
        <p14:creationId xmlns:p14="http://schemas.microsoft.com/office/powerpoint/2010/main" val="79490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73FC-96AE-4706-A720-C9BB4A74A9DC}"/>
              </a:ext>
            </a:extLst>
          </p:cNvPr>
          <p:cNvSpPr>
            <a:spLocks noGrp="1"/>
          </p:cNvSpPr>
          <p:nvPr>
            <p:ph type="title"/>
          </p:nvPr>
        </p:nvSpPr>
        <p:spPr>
          <a:xfrm>
            <a:off x="628650" y="165497"/>
            <a:ext cx="7886700" cy="994172"/>
          </a:xfrm>
        </p:spPr>
        <p:txBody>
          <a:bodyPr/>
          <a:lstStyle/>
          <a:p>
            <a:r>
              <a:rPr lang="en-US" dirty="0"/>
              <a:t>Applicability</a:t>
            </a:r>
          </a:p>
        </p:txBody>
      </p:sp>
      <p:sp>
        <p:nvSpPr>
          <p:cNvPr id="3" name="Content Placeholder 2">
            <a:extLst>
              <a:ext uri="{FF2B5EF4-FFF2-40B4-BE49-F238E27FC236}">
                <a16:creationId xmlns:a16="http://schemas.microsoft.com/office/drawing/2014/main" id="{A4752F5F-7C59-4537-8972-0C87B4A86BBD}"/>
              </a:ext>
            </a:extLst>
          </p:cNvPr>
          <p:cNvSpPr>
            <a:spLocks noGrp="1"/>
          </p:cNvSpPr>
          <p:nvPr>
            <p:ph idx="1"/>
          </p:nvPr>
        </p:nvSpPr>
        <p:spPr>
          <a:xfrm>
            <a:off x="822960" y="1159669"/>
            <a:ext cx="7498080" cy="3528879"/>
          </a:xfrm>
        </p:spPr>
        <p:txBody>
          <a:bodyPr/>
          <a:lstStyle/>
          <a:p>
            <a:pPr>
              <a:spcBef>
                <a:spcPts val="1050"/>
              </a:spcBef>
            </a:pPr>
            <a:r>
              <a:rPr lang="en-US" dirty="0"/>
              <a:t>Individual markets</a:t>
            </a:r>
          </a:p>
          <a:p>
            <a:pPr>
              <a:spcBef>
                <a:spcPts val="1050"/>
              </a:spcBef>
            </a:pPr>
            <a:r>
              <a:rPr lang="en-US" dirty="0"/>
              <a:t>Small and large groups</a:t>
            </a:r>
          </a:p>
          <a:p>
            <a:pPr>
              <a:spcBef>
                <a:spcPts val="1050"/>
              </a:spcBef>
            </a:pPr>
            <a:r>
              <a:rPr lang="en-US" dirty="0"/>
              <a:t>Medicaid (except fee-for-service)</a:t>
            </a:r>
          </a:p>
          <a:p>
            <a:pPr>
              <a:spcBef>
                <a:spcPts val="1050"/>
              </a:spcBef>
            </a:pPr>
            <a:r>
              <a:rPr lang="en-US" dirty="0"/>
              <a:t>Children’s Health Insurance Plan</a:t>
            </a:r>
          </a:p>
          <a:p>
            <a:pPr>
              <a:spcBef>
                <a:spcPts val="1050"/>
              </a:spcBef>
            </a:pPr>
            <a:r>
              <a:rPr lang="en-US" dirty="0"/>
              <a:t>NOT </a:t>
            </a:r>
            <a:r>
              <a:rPr lang="en-US" b="0" i="0" dirty="0">
                <a:solidFill>
                  <a:srgbClr val="333333"/>
                </a:solidFill>
                <a:effectLst/>
                <a:latin typeface="Source Sans Pro" panose="020B0503030403020204" pitchFamily="34" charset="0"/>
              </a:rPr>
              <a:t>self-insured employer plans covering groups of no more than 50 employees</a:t>
            </a:r>
            <a:endParaRPr lang="en-US" dirty="0"/>
          </a:p>
          <a:p>
            <a:pPr>
              <a:spcBef>
                <a:spcPts val="1050"/>
              </a:spcBef>
            </a:pPr>
            <a:r>
              <a:rPr lang="en-US" dirty="0"/>
              <a:t>NOT Medicare</a:t>
            </a:r>
          </a:p>
          <a:p>
            <a:pPr>
              <a:spcBef>
                <a:spcPts val="1050"/>
              </a:spcBef>
            </a:pPr>
            <a:r>
              <a:rPr lang="en-US" dirty="0"/>
              <a:t>NOT retiree-only plans, short-term coverage, and “excepted benefits” coverage</a:t>
            </a:r>
          </a:p>
          <a:p>
            <a:pPr marL="342900" lvl="1" indent="0">
              <a:buNone/>
            </a:pPr>
            <a:endParaRPr lang="en-US" dirty="0"/>
          </a:p>
        </p:txBody>
      </p:sp>
      <p:sp>
        <p:nvSpPr>
          <p:cNvPr id="4" name="Text Placeholder 2">
            <a:extLst>
              <a:ext uri="{FF2B5EF4-FFF2-40B4-BE49-F238E27FC236}">
                <a16:creationId xmlns:a16="http://schemas.microsoft.com/office/drawing/2014/main" id="{7B13CBC0-4662-05CC-99C3-C40E579057E1}"/>
              </a:ext>
            </a:extLst>
          </p:cNvPr>
          <p:cNvSpPr txBox="1">
            <a:spLocks/>
          </p:cNvSpPr>
          <p:nvPr/>
        </p:nvSpPr>
        <p:spPr>
          <a:xfrm>
            <a:off x="0" y="4743451"/>
            <a:ext cx="9144000" cy="400050"/>
          </a:xfrm>
          <a:prstGeom prst="rect">
            <a:avLst/>
          </a:prstGeom>
        </p:spPr>
        <p:txBody>
          <a:bodyPr vert="horz" lIns="91440" tIns="45720" rIns="91440" bIns="45720" rtlCol="0">
            <a:normAutofit/>
          </a:bodyPr>
          <a:lstStyle>
            <a:lvl1pPr marL="171450" indent="-171450" algn="l" defTabSz="318897" rtl="0" eaLnBrk="1" latinLnBrk="0" hangingPunct="1">
              <a:lnSpc>
                <a:spcPct val="90000"/>
              </a:lnSpc>
              <a:spcBef>
                <a:spcPts val="750"/>
              </a:spcBef>
              <a:buFont typeface="Arial" panose="020B0604020202020204" pitchFamily="34" charset="0"/>
              <a:buChar char="•"/>
              <a:defRPr sz="93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dirty="0"/>
              <a:t>KFF, Mental Health Parity at a Crossroads, Aug. 18, 2022, https://www.kff.org/mental-health/issue-brief/mental-health-parity-at-a-crossroads/. </a:t>
            </a:r>
          </a:p>
        </p:txBody>
      </p:sp>
    </p:spTree>
    <p:extLst>
      <p:ext uri="{BB962C8B-B14F-4D97-AF65-F5344CB8AC3E}">
        <p14:creationId xmlns:p14="http://schemas.microsoft.com/office/powerpoint/2010/main" val="1113516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FD1B6-AE25-463D-82BD-2409CFF972B6}"/>
              </a:ext>
            </a:extLst>
          </p:cNvPr>
          <p:cNvSpPr>
            <a:spLocks noGrp="1"/>
          </p:cNvSpPr>
          <p:nvPr>
            <p:ph type="title"/>
          </p:nvPr>
        </p:nvSpPr>
        <p:spPr>
          <a:xfrm>
            <a:off x="628650" y="190897"/>
            <a:ext cx="7886700" cy="994172"/>
          </a:xfrm>
        </p:spPr>
        <p:txBody>
          <a:bodyPr/>
          <a:lstStyle/>
          <a:p>
            <a:r>
              <a:rPr lang="en-US" dirty="0"/>
              <a:t>Regulation – Federal Agency Responsibilities</a:t>
            </a:r>
          </a:p>
        </p:txBody>
      </p:sp>
      <p:sp>
        <p:nvSpPr>
          <p:cNvPr id="3" name="Content Placeholder 2">
            <a:extLst>
              <a:ext uri="{FF2B5EF4-FFF2-40B4-BE49-F238E27FC236}">
                <a16:creationId xmlns:a16="http://schemas.microsoft.com/office/drawing/2014/main" id="{45B3FD84-487D-4761-873B-8F5AF43FD650}"/>
              </a:ext>
            </a:extLst>
          </p:cNvPr>
          <p:cNvSpPr>
            <a:spLocks noGrp="1"/>
          </p:cNvSpPr>
          <p:nvPr>
            <p:ph idx="1"/>
          </p:nvPr>
        </p:nvSpPr>
        <p:spPr>
          <a:xfrm>
            <a:off x="628650" y="1115219"/>
            <a:ext cx="7886700" cy="3263504"/>
          </a:xfrm>
        </p:spPr>
        <p:txBody>
          <a:bodyPr>
            <a:normAutofit/>
          </a:bodyPr>
          <a:lstStyle/>
          <a:p>
            <a:r>
              <a:rPr lang="en-US" dirty="0"/>
              <a:t>U.S. Department of Labor, Employee Benefits Security Administration (EBSA) enforces Title I of ERISA, which governs ~</a:t>
            </a:r>
            <a:r>
              <a:rPr lang="en-US" b="1" dirty="0"/>
              <a:t>2.6 million private employment-based group health plans </a:t>
            </a:r>
            <a:r>
              <a:rPr lang="en-US" dirty="0"/>
              <a:t>covering an estimated </a:t>
            </a:r>
            <a:r>
              <a:rPr lang="en-US" b="1" dirty="0"/>
              <a:t>136 million people </a:t>
            </a:r>
            <a:r>
              <a:rPr lang="en-US" dirty="0"/>
              <a:t>(July 2023)</a:t>
            </a:r>
          </a:p>
          <a:p>
            <a:r>
              <a:rPr lang="en-US" dirty="0"/>
              <a:t>CMS enforces regulated plans covered under Title XXVII of the PHS Act, including </a:t>
            </a:r>
            <a:r>
              <a:rPr lang="en-US" b="1" dirty="0"/>
              <a:t>~91,000 non-Federal governmental group health plans </a:t>
            </a:r>
            <a:r>
              <a:rPr lang="en-US" dirty="0"/>
              <a:t>and </a:t>
            </a:r>
            <a:r>
              <a:rPr lang="en-US" b="1" dirty="0"/>
              <a:t>67 issuers </a:t>
            </a:r>
            <a:r>
              <a:rPr lang="en-US" dirty="0"/>
              <a:t>in two States where it is the direct enforcer of MHPAEA (July 2023)</a:t>
            </a:r>
          </a:p>
          <a:p>
            <a:r>
              <a:rPr lang="en-US" dirty="0"/>
              <a:t>Treasury covers a small number of plans associated with religious organizations</a:t>
            </a:r>
          </a:p>
        </p:txBody>
      </p:sp>
    </p:spTree>
    <p:extLst>
      <p:ext uri="{BB962C8B-B14F-4D97-AF65-F5344CB8AC3E}">
        <p14:creationId xmlns:p14="http://schemas.microsoft.com/office/powerpoint/2010/main" val="65660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B76C3-6F9F-4178-B2B2-4B6E6364D75A}"/>
              </a:ext>
            </a:extLst>
          </p:cNvPr>
          <p:cNvSpPr>
            <a:spLocks noGrp="1"/>
          </p:cNvSpPr>
          <p:nvPr>
            <p:ph type="title"/>
          </p:nvPr>
        </p:nvSpPr>
        <p:spPr>
          <a:xfrm>
            <a:off x="628650" y="-4765"/>
            <a:ext cx="7886700" cy="994172"/>
          </a:xfrm>
        </p:spPr>
        <p:txBody>
          <a:bodyPr/>
          <a:lstStyle/>
          <a:p>
            <a:r>
              <a:rPr lang="en-US" dirty="0"/>
              <a:t>Perspective</a:t>
            </a:r>
          </a:p>
        </p:txBody>
      </p:sp>
      <p:graphicFrame>
        <p:nvGraphicFramePr>
          <p:cNvPr id="4" name="Content Placeholder 3">
            <a:extLst>
              <a:ext uri="{FF2B5EF4-FFF2-40B4-BE49-F238E27FC236}">
                <a16:creationId xmlns:a16="http://schemas.microsoft.com/office/drawing/2014/main" id="{5C6190EB-4974-4D1A-A6AC-4C6AB3EBB6DA}"/>
              </a:ext>
            </a:extLst>
          </p:cNvPr>
          <p:cNvGraphicFramePr>
            <a:graphicFrameLocks noGrp="1"/>
          </p:cNvGraphicFramePr>
          <p:nvPr>
            <p:ph idx="1"/>
          </p:nvPr>
        </p:nvGraphicFramePr>
        <p:xfrm>
          <a:off x="698788" y="830285"/>
          <a:ext cx="5971311" cy="1688784"/>
        </p:xfrm>
        <a:graphic>
          <a:graphicData uri="http://schemas.openxmlformats.org/drawingml/2006/table">
            <a:tbl>
              <a:tblPr>
                <a:tableStyleId>{8799B23B-EC83-4686-B30A-512413B5E67A}</a:tableStyleId>
              </a:tblPr>
              <a:tblGrid>
                <a:gridCol w="3900056">
                  <a:extLst>
                    <a:ext uri="{9D8B030D-6E8A-4147-A177-3AD203B41FA5}">
                      <a16:colId xmlns:a16="http://schemas.microsoft.com/office/drawing/2014/main" val="2937449230"/>
                    </a:ext>
                  </a:extLst>
                </a:gridCol>
                <a:gridCol w="741218">
                  <a:extLst>
                    <a:ext uri="{9D8B030D-6E8A-4147-A177-3AD203B41FA5}">
                      <a16:colId xmlns:a16="http://schemas.microsoft.com/office/drawing/2014/main" val="2152161610"/>
                    </a:ext>
                  </a:extLst>
                </a:gridCol>
                <a:gridCol w="685800">
                  <a:extLst>
                    <a:ext uri="{9D8B030D-6E8A-4147-A177-3AD203B41FA5}">
                      <a16:colId xmlns:a16="http://schemas.microsoft.com/office/drawing/2014/main" val="1298966602"/>
                    </a:ext>
                  </a:extLst>
                </a:gridCol>
                <a:gridCol w="644237">
                  <a:extLst>
                    <a:ext uri="{9D8B030D-6E8A-4147-A177-3AD203B41FA5}">
                      <a16:colId xmlns:a16="http://schemas.microsoft.com/office/drawing/2014/main" val="1048491169"/>
                    </a:ext>
                  </a:extLst>
                </a:gridCol>
              </a:tblGrid>
              <a:tr h="281464">
                <a:tc>
                  <a:txBody>
                    <a:bodyPr/>
                    <a:lstStyle/>
                    <a:p>
                      <a:pPr algn="l" fontAlgn="b"/>
                      <a:r>
                        <a:rPr lang="en-US" sz="1800" b="1" u="none" strike="noStrike" dirty="0">
                          <a:solidFill>
                            <a:srgbClr val="000000"/>
                          </a:solidFill>
                          <a:effectLst/>
                        </a:rPr>
                        <a:t>Actions</a:t>
                      </a:r>
                      <a:endParaRPr lang="en-US" sz="1800" b="1" i="0" u="none" strike="noStrike" dirty="0">
                        <a:solidFill>
                          <a:srgbClr val="000000"/>
                        </a:solidFill>
                        <a:effectLst/>
                        <a:latin typeface="Calibri" panose="020F0502020204030204" pitchFamily="34" charset="0"/>
                      </a:endParaRPr>
                    </a:p>
                  </a:txBody>
                  <a:tcPr marL="7144" marR="7144" marT="7144" marB="0" anchor="b">
                    <a:solidFill>
                      <a:schemeClr val="bg2">
                        <a:lumMod val="90000"/>
                      </a:schemeClr>
                    </a:solidFill>
                  </a:tcPr>
                </a:tc>
                <a:tc>
                  <a:txBody>
                    <a:bodyPr/>
                    <a:lstStyle/>
                    <a:p>
                      <a:pPr algn="ctr" fontAlgn="b"/>
                      <a:r>
                        <a:rPr lang="en-US" sz="1800" b="1" u="none" strike="noStrike" dirty="0">
                          <a:solidFill>
                            <a:srgbClr val="000000"/>
                          </a:solidFill>
                          <a:effectLst/>
                        </a:rPr>
                        <a:t>EBSA</a:t>
                      </a:r>
                      <a:endParaRPr lang="en-US" sz="1800" b="1" i="0" u="none" strike="noStrike" dirty="0">
                        <a:solidFill>
                          <a:srgbClr val="000000"/>
                        </a:solidFill>
                        <a:effectLst/>
                        <a:latin typeface="Calibri" panose="020F0502020204030204" pitchFamily="34" charset="0"/>
                      </a:endParaRPr>
                    </a:p>
                  </a:txBody>
                  <a:tcPr marL="7144" marR="7144" marT="7144" marB="0" anchor="b">
                    <a:solidFill>
                      <a:schemeClr val="bg2">
                        <a:lumMod val="90000"/>
                      </a:schemeClr>
                    </a:solidFill>
                  </a:tcPr>
                </a:tc>
                <a:tc>
                  <a:txBody>
                    <a:bodyPr/>
                    <a:lstStyle/>
                    <a:p>
                      <a:pPr algn="ctr" fontAlgn="b"/>
                      <a:r>
                        <a:rPr lang="en-US" sz="1800" b="1" u="none" strike="noStrike" dirty="0">
                          <a:solidFill>
                            <a:srgbClr val="000000"/>
                          </a:solidFill>
                          <a:effectLst/>
                        </a:rPr>
                        <a:t>CMS</a:t>
                      </a:r>
                      <a:endParaRPr lang="en-US" sz="1800" b="1" i="0" u="none" strike="noStrike" dirty="0">
                        <a:solidFill>
                          <a:srgbClr val="000000"/>
                        </a:solidFill>
                        <a:effectLst/>
                        <a:latin typeface="Calibri" panose="020F0502020204030204" pitchFamily="34" charset="0"/>
                      </a:endParaRPr>
                    </a:p>
                  </a:txBody>
                  <a:tcPr marL="7144" marR="7144" marT="7144" marB="0" anchor="b">
                    <a:solidFill>
                      <a:schemeClr val="bg2">
                        <a:lumMod val="90000"/>
                      </a:schemeClr>
                    </a:solidFill>
                  </a:tcPr>
                </a:tc>
                <a:tc>
                  <a:txBody>
                    <a:bodyPr/>
                    <a:lstStyle/>
                    <a:p>
                      <a:pPr algn="ctr" fontAlgn="b"/>
                      <a:r>
                        <a:rPr lang="en-US" sz="1800" b="1" u="none" strike="noStrike" dirty="0">
                          <a:solidFill>
                            <a:srgbClr val="000000"/>
                          </a:solidFill>
                          <a:effectLst/>
                        </a:rPr>
                        <a:t>Total</a:t>
                      </a:r>
                      <a:endParaRPr lang="en-US" sz="1800" b="1" i="0" u="none" strike="noStrike" dirty="0">
                        <a:solidFill>
                          <a:srgbClr val="000000"/>
                        </a:solidFill>
                        <a:effectLst/>
                        <a:latin typeface="Calibri" panose="020F0502020204030204" pitchFamily="34" charset="0"/>
                      </a:endParaRPr>
                    </a:p>
                  </a:txBody>
                  <a:tcPr marL="7144" marR="7144" marT="7144" marB="0" anchor="b">
                    <a:solidFill>
                      <a:schemeClr val="bg2">
                        <a:lumMod val="90000"/>
                      </a:schemeClr>
                    </a:solidFill>
                  </a:tcPr>
                </a:tc>
                <a:extLst>
                  <a:ext uri="{0D108BD9-81ED-4DB2-BD59-A6C34878D82A}">
                    <a16:rowId xmlns:a16="http://schemas.microsoft.com/office/drawing/2014/main" val="2232750031"/>
                  </a:ext>
                </a:extLst>
              </a:tr>
              <a:tr h="281464">
                <a:tc>
                  <a:txBody>
                    <a:bodyPr/>
                    <a:lstStyle/>
                    <a:p>
                      <a:pPr algn="l" fontAlgn="b"/>
                      <a:r>
                        <a:rPr lang="en-US" sz="1800" b="0" u="none" strike="noStrike" dirty="0">
                          <a:solidFill>
                            <a:srgbClr val="000000"/>
                          </a:solidFill>
                          <a:effectLst/>
                        </a:rPr>
                        <a:t>Initial Letters</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17</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22</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39</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912185997"/>
                  </a:ext>
                </a:extLst>
              </a:tr>
              <a:tr h="281464">
                <a:tc>
                  <a:txBody>
                    <a:bodyPr/>
                    <a:lstStyle/>
                    <a:p>
                      <a:pPr algn="l" fontAlgn="b"/>
                      <a:r>
                        <a:rPr lang="en-US" sz="1800" b="0" u="none" strike="noStrike" dirty="0">
                          <a:solidFill>
                            <a:srgbClr val="000000"/>
                          </a:solidFill>
                          <a:effectLst/>
                        </a:rPr>
                        <a:t>Insufficiency Letters</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45</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10</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55</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extLst>
                  <a:ext uri="{0D108BD9-81ED-4DB2-BD59-A6C34878D82A}">
                    <a16:rowId xmlns:a16="http://schemas.microsoft.com/office/drawing/2014/main" val="2408592860"/>
                  </a:ext>
                </a:extLst>
              </a:tr>
              <a:tr h="281464">
                <a:tc>
                  <a:txBody>
                    <a:bodyPr/>
                    <a:lstStyle/>
                    <a:p>
                      <a:pPr algn="l" fontAlgn="b"/>
                      <a:r>
                        <a:rPr lang="en-US" sz="1800" b="0" u="none" strike="noStrike" dirty="0">
                          <a:solidFill>
                            <a:srgbClr val="000000"/>
                          </a:solidFill>
                          <a:effectLst/>
                        </a:rPr>
                        <a:t>Initial Determination Letters</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13</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19</a:t>
                      </a:r>
                      <a:endParaRPr lang="en-US" sz="1800" b="0"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1800" b="0" u="none" strike="noStrike" dirty="0">
                          <a:solidFill>
                            <a:srgbClr val="000000"/>
                          </a:solidFill>
                          <a:effectLst/>
                        </a:rPr>
                        <a:t>32</a:t>
                      </a:r>
                      <a:endParaRPr lang="en-US" sz="1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3281568432"/>
                  </a:ext>
                </a:extLst>
              </a:tr>
              <a:tr h="281464">
                <a:tc>
                  <a:txBody>
                    <a:bodyPr/>
                    <a:lstStyle/>
                    <a:p>
                      <a:pPr algn="l" fontAlgn="b"/>
                      <a:r>
                        <a:rPr lang="en-US" sz="1800" b="0" u="none" strike="noStrike" dirty="0">
                          <a:solidFill>
                            <a:srgbClr val="000000"/>
                          </a:solidFill>
                          <a:effectLst/>
                        </a:rPr>
                        <a:t>Final Non-Compliance Determinations</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0</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3</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tc>
                  <a:txBody>
                    <a:bodyPr/>
                    <a:lstStyle/>
                    <a:p>
                      <a:pPr algn="r" fontAlgn="b"/>
                      <a:r>
                        <a:rPr lang="en-US" sz="1800" b="0" u="none" strike="noStrike" dirty="0">
                          <a:solidFill>
                            <a:srgbClr val="000000"/>
                          </a:solidFill>
                          <a:effectLst/>
                        </a:rPr>
                        <a:t>3</a:t>
                      </a:r>
                      <a:endParaRPr lang="en-US" sz="1800" b="0" i="0" u="none" strike="noStrike" dirty="0">
                        <a:solidFill>
                          <a:srgbClr val="000000"/>
                        </a:solidFill>
                        <a:effectLst/>
                        <a:latin typeface="Calibri" panose="020F0502020204030204" pitchFamily="34" charset="0"/>
                      </a:endParaRPr>
                    </a:p>
                  </a:txBody>
                  <a:tcPr marL="7144" marR="7144" marT="7144" marB="0" anchor="b">
                    <a:solidFill>
                      <a:schemeClr val="accent5">
                        <a:lumMod val="40000"/>
                        <a:lumOff val="60000"/>
                      </a:schemeClr>
                    </a:solidFill>
                  </a:tcPr>
                </a:tc>
                <a:extLst>
                  <a:ext uri="{0D108BD9-81ED-4DB2-BD59-A6C34878D82A}">
                    <a16:rowId xmlns:a16="http://schemas.microsoft.com/office/drawing/2014/main" val="3436701841"/>
                  </a:ext>
                </a:extLst>
              </a:tr>
              <a:tr h="281464">
                <a:tc>
                  <a:txBody>
                    <a:bodyPr/>
                    <a:lstStyle/>
                    <a:p>
                      <a:pPr algn="l" fontAlgn="b"/>
                      <a:r>
                        <a:rPr lang="en-US" sz="1800" b="1" i="0" u="none" strike="noStrike" dirty="0">
                          <a:solidFill>
                            <a:srgbClr val="000000"/>
                          </a:solidFill>
                          <a:effectLst/>
                          <a:latin typeface="+mn-lt"/>
                        </a:rPr>
                        <a:t>Total</a:t>
                      </a:r>
                    </a:p>
                  </a:txBody>
                  <a:tcPr marL="7144" marR="7144" marT="7144" marB="0" anchor="b">
                    <a:solidFill>
                      <a:schemeClr val="accent5">
                        <a:lumMod val="40000"/>
                        <a:lumOff val="60000"/>
                      </a:schemeClr>
                    </a:solidFill>
                  </a:tcPr>
                </a:tc>
                <a:tc>
                  <a:txBody>
                    <a:bodyPr/>
                    <a:lstStyle/>
                    <a:p>
                      <a:pPr marL="0" algn="r" defTabSz="914400" rtl="0" eaLnBrk="1" fontAlgn="b" latinLnBrk="0" hangingPunct="1"/>
                      <a:r>
                        <a:rPr lang="en-US" sz="1800" b="1" u="none" strike="noStrike" kern="1200" dirty="0">
                          <a:solidFill>
                            <a:srgbClr val="000000"/>
                          </a:solidFill>
                          <a:effectLst/>
                          <a:latin typeface="+mn-lt"/>
                          <a:ea typeface="+mn-ea"/>
                          <a:cs typeface="+mn-cs"/>
                        </a:rPr>
                        <a:t>75</a:t>
                      </a:r>
                    </a:p>
                  </a:txBody>
                  <a:tcPr marL="7144" marR="7144" marT="7144" marB="0" anchor="b">
                    <a:solidFill>
                      <a:schemeClr val="accent5">
                        <a:lumMod val="40000"/>
                        <a:lumOff val="60000"/>
                      </a:schemeClr>
                    </a:solidFill>
                  </a:tcPr>
                </a:tc>
                <a:tc>
                  <a:txBody>
                    <a:bodyPr/>
                    <a:lstStyle/>
                    <a:p>
                      <a:pPr marL="0" algn="r" defTabSz="914400" rtl="0" eaLnBrk="1" fontAlgn="b" latinLnBrk="0" hangingPunct="1"/>
                      <a:r>
                        <a:rPr lang="en-US" sz="1800" b="1" u="none" strike="noStrike" kern="1200" dirty="0">
                          <a:solidFill>
                            <a:srgbClr val="000000"/>
                          </a:solidFill>
                          <a:effectLst/>
                          <a:latin typeface="+mn-lt"/>
                          <a:ea typeface="+mn-ea"/>
                          <a:cs typeface="+mn-cs"/>
                        </a:rPr>
                        <a:t>54</a:t>
                      </a:r>
                    </a:p>
                  </a:txBody>
                  <a:tcPr marL="7144" marR="7144" marT="7144" marB="0" anchor="b">
                    <a:solidFill>
                      <a:schemeClr val="accent5">
                        <a:lumMod val="40000"/>
                        <a:lumOff val="60000"/>
                      </a:schemeClr>
                    </a:solidFill>
                  </a:tcPr>
                </a:tc>
                <a:tc>
                  <a:txBody>
                    <a:bodyPr/>
                    <a:lstStyle/>
                    <a:p>
                      <a:pPr marL="0" algn="r" defTabSz="914400" rtl="0" eaLnBrk="1" fontAlgn="b" latinLnBrk="0" hangingPunct="1"/>
                      <a:r>
                        <a:rPr lang="en-US" sz="1800" b="1" u="none" strike="noStrike" kern="1200" dirty="0">
                          <a:solidFill>
                            <a:srgbClr val="000000"/>
                          </a:solidFill>
                          <a:effectLst/>
                          <a:latin typeface="+mn-lt"/>
                          <a:ea typeface="+mn-ea"/>
                          <a:cs typeface="+mn-cs"/>
                        </a:rPr>
                        <a:t>129</a:t>
                      </a:r>
                    </a:p>
                  </a:txBody>
                  <a:tcPr marL="7144" marR="7144" marT="7144" marB="0" anchor="b">
                    <a:solidFill>
                      <a:schemeClr val="accent5">
                        <a:lumMod val="40000"/>
                        <a:lumOff val="60000"/>
                      </a:schemeClr>
                    </a:solidFill>
                  </a:tcPr>
                </a:tc>
                <a:extLst>
                  <a:ext uri="{0D108BD9-81ED-4DB2-BD59-A6C34878D82A}">
                    <a16:rowId xmlns:a16="http://schemas.microsoft.com/office/drawing/2014/main" val="4284621218"/>
                  </a:ext>
                </a:extLst>
              </a:tr>
            </a:tbl>
          </a:graphicData>
        </a:graphic>
      </p:graphicFrame>
      <p:sp>
        <p:nvSpPr>
          <p:cNvPr id="5" name="TextBox 4">
            <a:extLst>
              <a:ext uri="{FF2B5EF4-FFF2-40B4-BE49-F238E27FC236}">
                <a16:creationId xmlns:a16="http://schemas.microsoft.com/office/drawing/2014/main" id="{9A363B95-7A25-41F4-994D-42E70373AD7C}"/>
              </a:ext>
            </a:extLst>
          </p:cNvPr>
          <p:cNvSpPr txBox="1"/>
          <p:nvPr/>
        </p:nvSpPr>
        <p:spPr>
          <a:xfrm>
            <a:off x="698788" y="2571751"/>
            <a:ext cx="7592291" cy="646331"/>
          </a:xfrm>
          <a:prstGeom prst="rect">
            <a:avLst/>
          </a:prstGeom>
          <a:noFill/>
        </p:spPr>
        <p:txBody>
          <a:bodyPr wrap="square" rtlCol="0">
            <a:spAutoFit/>
          </a:bodyPr>
          <a:lstStyle/>
          <a:p>
            <a:pPr marL="214313" indent="-214313" defTabSz="685800" hangingPunct="1">
              <a:buFont typeface="Arial" panose="020B0604020202020204" pitchFamily="34" charset="0"/>
              <a:buChar char="•"/>
            </a:pPr>
            <a:r>
              <a:rPr lang="en-US" b="1" kern="1200" dirty="0">
                <a:solidFill>
                  <a:prstClr val="black"/>
                </a:solidFill>
                <a:latin typeface="Calibri" panose="020F0502020204030204"/>
                <a:ea typeface="+mn-ea"/>
                <a:cs typeface="+mn-cs"/>
              </a:rPr>
              <a:t>EBSA –</a:t>
            </a:r>
            <a:r>
              <a:rPr lang="en-US" kern="1200" dirty="0">
                <a:solidFill>
                  <a:prstClr val="black"/>
                </a:solidFill>
                <a:latin typeface="Calibri" panose="020F0502020204030204"/>
                <a:ea typeface="+mn-ea"/>
                <a:cs typeface="+mn-cs"/>
              </a:rPr>
              <a:t> 75 actions across 2.6 million plans</a:t>
            </a:r>
          </a:p>
          <a:p>
            <a:pPr marL="214313" indent="-214313" defTabSz="685800" hangingPunct="1">
              <a:buFont typeface="Arial" panose="020B0604020202020204" pitchFamily="34" charset="0"/>
              <a:buChar char="•"/>
            </a:pPr>
            <a:r>
              <a:rPr lang="en-US" b="1" kern="1200" dirty="0">
                <a:solidFill>
                  <a:prstClr val="black"/>
                </a:solidFill>
                <a:latin typeface="Calibri" panose="020F0502020204030204"/>
                <a:ea typeface="+mn-ea"/>
                <a:cs typeface="+mn-cs"/>
              </a:rPr>
              <a:t>CMS – </a:t>
            </a:r>
            <a:r>
              <a:rPr lang="en-US" kern="1200" dirty="0">
                <a:solidFill>
                  <a:prstClr val="black"/>
                </a:solidFill>
                <a:latin typeface="Calibri" panose="020F0502020204030204"/>
                <a:ea typeface="+mn-ea"/>
                <a:cs typeface="+mn-cs"/>
              </a:rPr>
              <a:t>54 actions across 91,000 plans and 67 issuers</a:t>
            </a:r>
          </a:p>
        </p:txBody>
      </p:sp>
      <p:sp>
        <p:nvSpPr>
          <p:cNvPr id="6" name="TextBox 5">
            <a:extLst>
              <a:ext uri="{FF2B5EF4-FFF2-40B4-BE49-F238E27FC236}">
                <a16:creationId xmlns:a16="http://schemas.microsoft.com/office/drawing/2014/main" id="{5D0EA83D-0300-404A-854D-A14075919C8C}"/>
              </a:ext>
            </a:extLst>
          </p:cNvPr>
          <p:cNvSpPr txBox="1"/>
          <p:nvPr/>
        </p:nvSpPr>
        <p:spPr>
          <a:xfrm>
            <a:off x="628650" y="3194998"/>
            <a:ext cx="7829550" cy="1454244"/>
          </a:xfrm>
          <a:prstGeom prst="rect">
            <a:avLst/>
          </a:prstGeom>
          <a:noFill/>
        </p:spPr>
        <p:txBody>
          <a:bodyPr wrap="square" rtlCol="0">
            <a:spAutoFit/>
          </a:bodyPr>
          <a:lstStyle/>
          <a:p>
            <a:pPr defTabSz="685800" hangingPunct="1"/>
            <a:r>
              <a:rPr lang="en-US" sz="1350" b="1" kern="1200" dirty="0">
                <a:solidFill>
                  <a:prstClr val="black"/>
                </a:solidFill>
                <a:latin typeface="Calibri" panose="020F0502020204030204"/>
                <a:ea typeface="+mn-ea"/>
                <a:cs typeface="+mn-cs"/>
              </a:rPr>
              <a:t>EBSA:</a:t>
            </a:r>
            <a:r>
              <a:rPr lang="en-US" sz="1350" kern="1200" dirty="0">
                <a:solidFill>
                  <a:prstClr val="black"/>
                </a:solidFill>
                <a:latin typeface="Calibri" panose="020F0502020204030204"/>
                <a:ea typeface="+mn-ea"/>
                <a:cs typeface="+mn-cs"/>
              </a:rPr>
              <a:t> “Budget constraints have left the agency with an enforcement capacity of roughly </a:t>
            </a:r>
            <a:r>
              <a:rPr lang="en-US" sz="1350" b="1" kern="1200" dirty="0">
                <a:solidFill>
                  <a:prstClr val="black"/>
                </a:solidFill>
                <a:latin typeface="Calibri" panose="020F0502020204030204"/>
                <a:ea typeface="+mn-ea"/>
                <a:cs typeface="+mn-cs"/>
              </a:rPr>
              <a:t>one investigator for every 13,900 plans </a:t>
            </a:r>
            <a:r>
              <a:rPr lang="en-US" sz="1350" kern="1200" dirty="0">
                <a:solidFill>
                  <a:prstClr val="black"/>
                </a:solidFill>
                <a:latin typeface="Calibri" panose="020F0502020204030204"/>
                <a:ea typeface="+mn-ea"/>
                <a:cs typeface="+mn-cs"/>
              </a:rPr>
              <a:t>it regulates” and, from  2013 to 2021, “EBSA’s annual appropriations have declined when</a:t>
            </a:r>
          </a:p>
          <a:p>
            <a:pPr defTabSz="685800" hangingPunct="1"/>
            <a:r>
              <a:rPr lang="en-US" sz="1350" kern="1200" dirty="0">
                <a:solidFill>
                  <a:prstClr val="black"/>
                </a:solidFill>
                <a:latin typeface="Calibri" panose="020F0502020204030204"/>
                <a:ea typeface="+mn-ea"/>
                <a:cs typeface="+mn-cs"/>
              </a:rPr>
              <a:t>accounting for inflation…EBSA also has experienced a decline in staffing over this period.” It has “been partially reversed due to supplemental funding for CAA implementation,” which expired December 31, 2024. </a:t>
            </a:r>
          </a:p>
          <a:p>
            <a:pPr defTabSz="685800" hangingPunct="1">
              <a:spcBef>
                <a:spcPts val="900"/>
              </a:spcBef>
            </a:pPr>
            <a:r>
              <a:rPr lang="en-US" sz="1350" b="1" kern="1200" dirty="0">
                <a:solidFill>
                  <a:prstClr val="black"/>
                </a:solidFill>
                <a:latin typeface="Calibri" panose="020F0502020204030204"/>
                <a:ea typeface="+mn-ea"/>
                <a:cs typeface="+mn-cs"/>
              </a:rPr>
              <a:t>CMS: </a:t>
            </a:r>
            <a:r>
              <a:rPr lang="en-US" sz="1350" kern="1200" dirty="0">
                <a:solidFill>
                  <a:prstClr val="black"/>
                </a:solidFill>
                <a:latin typeface="Calibri" panose="020F0502020204030204"/>
                <a:ea typeface="+mn-ea"/>
                <a:cs typeface="+mn-cs"/>
              </a:rPr>
              <a:t>The agency “relies on its approximately </a:t>
            </a:r>
            <a:r>
              <a:rPr lang="en-US" sz="1350" b="1" kern="1200" dirty="0">
                <a:solidFill>
                  <a:prstClr val="black"/>
                </a:solidFill>
                <a:latin typeface="Calibri" panose="020F0502020204030204"/>
                <a:ea typeface="+mn-ea"/>
                <a:cs typeface="+mn-cs"/>
              </a:rPr>
              <a:t>15 investigators </a:t>
            </a:r>
            <a:r>
              <a:rPr lang="en-US" sz="1350" kern="1200" dirty="0">
                <a:solidFill>
                  <a:prstClr val="black"/>
                </a:solidFill>
                <a:latin typeface="Calibri" panose="020F0502020204030204"/>
                <a:ea typeface="+mn-ea"/>
                <a:cs typeface="+mn-cs"/>
              </a:rPr>
              <a:t>to review plans and issuers for compliance with MHPAEA and other provisions of title XXVII of the PHS Act.”</a:t>
            </a:r>
          </a:p>
        </p:txBody>
      </p:sp>
      <p:sp>
        <p:nvSpPr>
          <p:cNvPr id="7" name="TextBox 6">
            <a:extLst>
              <a:ext uri="{FF2B5EF4-FFF2-40B4-BE49-F238E27FC236}">
                <a16:creationId xmlns:a16="http://schemas.microsoft.com/office/drawing/2014/main" id="{E973660C-94CF-4EF3-85A8-E7FBF051EDD4}"/>
              </a:ext>
            </a:extLst>
          </p:cNvPr>
          <p:cNvSpPr txBox="1"/>
          <p:nvPr/>
        </p:nvSpPr>
        <p:spPr>
          <a:xfrm>
            <a:off x="0" y="4843128"/>
            <a:ext cx="9144000" cy="246221"/>
          </a:xfrm>
          <a:prstGeom prst="rect">
            <a:avLst/>
          </a:prstGeom>
          <a:noFill/>
        </p:spPr>
        <p:txBody>
          <a:bodyPr wrap="square" rtlCol="0">
            <a:spAutoFit/>
          </a:bodyPr>
          <a:lstStyle/>
          <a:p>
            <a:pPr defTabSz="685800" hangingPunct="1"/>
            <a:r>
              <a:rPr lang="en-US" sz="1000" kern="1200" dirty="0">
                <a:solidFill>
                  <a:prstClr val="black"/>
                </a:solidFill>
                <a:latin typeface="Calibri" panose="020F0502020204030204"/>
                <a:ea typeface="+mn-ea"/>
                <a:cs typeface="+mn-cs"/>
              </a:rPr>
              <a:t>2024 MHPAEA Report to Congress, January 2025. https://www.dol.gov/sites/dolgov/files/ebsa/laws-and-regulations/laws/mental-health-parity/report-to-congress-2024.pdf. </a:t>
            </a:r>
          </a:p>
        </p:txBody>
      </p:sp>
    </p:spTree>
    <p:extLst>
      <p:ext uri="{BB962C8B-B14F-4D97-AF65-F5344CB8AC3E}">
        <p14:creationId xmlns:p14="http://schemas.microsoft.com/office/powerpoint/2010/main" val="664666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1AEC-16AC-4785-A53D-DDDDEDF9A5E4}"/>
              </a:ext>
            </a:extLst>
          </p:cNvPr>
          <p:cNvSpPr>
            <a:spLocks noGrp="1"/>
          </p:cNvSpPr>
          <p:nvPr>
            <p:ph type="title"/>
          </p:nvPr>
        </p:nvSpPr>
        <p:spPr>
          <a:xfrm>
            <a:off x="628650" y="135298"/>
            <a:ext cx="7886700" cy="994172"/>
          </a:xfrm>
        </p:spPr>
        <p:txBody>
          <a:bodyPr/>
          <a:lstStyle/>
          <a:p>
            <a:r>
              <a:rPr lang="en-US" dirty="0"/>
              <a:t>Summary</a:t>
            </a:r>
          </a:p>
        </p:txBody>
      </p:sp>
      <p:sp>
        <p:nvSpPr>
          <p:cNvPr id="3" name="Content Placeholder 2">
            <a:extLst>
              <a:ext uri="{FF2B5EF4-FFF2-40B4-BE49-F238E27FC236}">
                <a16:creationId xmlns:a16="http://schemas.microsoft.com/office/drawing/2014/main" id="{EE52DDEC-422B-468B-B64C-A3B281AD2F34}"/>
              </a:ext>
            </a:extLst>
          </p:cNvPr>
          <p:cNvSpPr>
            <a:spLocks noGrp="1"/>
          </p:cNvSpPr>
          <p:nvPr>
            <p:ph idx="1"/>
          </p:nvPr>
        </p:nvSpPr>
        <p:spPr>
          <a:xfrm>
            <a:off x="628650" y="1015927"/>
            <a:ext cx="7886700" cy="3838705"/>
          </a:xfrm>
        </p:spPr>
        <p:txBody>
          <a:bodyPr>
            <a:normAutofit lnSpcReduction="10000"/>
          </a:bodyPr>
          <a:lstStyle/>
          <a:p>
            <a:r>
              <a:rPr lang="en-US" dirty="0"/>
              <a:t>Progress</a:t>
            </a:r>
          </a:p>
          <a:p>
            <a:pPr lvl="1"/>
            <a:r>
              <a:rPr lang="en-US" dirty="0"/>
              <a:t>Parity compliance is improving</a:t>
            </a:r>
          </a:p>
          <a:p>
            <a:pPr lvl="1"/>
            <a:r>
              <a:rPr lang="en-US" dirty="0"/>
              <a:t>Coverage of and access to behavioral health services is increasing</a:t>
            </a:r>
          </a:p>
          <a:p>
            <a:pPr lvl="1"/>
            <a:r>
              <a:rPr lang="en-US" dirty="0"/>
              <a:t>States can play a key role in ensuring MHPAEA compliance</a:t>
            </a:r>
          </a:p>
          <a:p>
            <a:pPr lvl="1"/>
            <a:r>
              <a:rPr lang="en-US" dirty="0"/>
              <a:t>DOL’s recent enforcement</a:t>
            </a:r>
          </a:p>
          <a:p>
            <a:pPr lvl="1"/>
            <a:r>
              <a:rPr lang="en-US" dirty="0"/>
              <a:t>EBSA efforts have improved access to MH/SUD benefits for 7.6 million participants in over 72,000 plans</a:t>
            </a:r>
          </a:p>
          <a:p>
            <a:r>
              <a:rPr lang="en-US" dirty="0"/>
              <a:t>Challenges</a:t>
            </a:r>
          </a:p>
          <a:p>
            <a:pPr lvl="1"/>
            <a:r>
              <a:rPr lang="en-US" dirty="0"/>
              <a:t>Compliance remains a challenge</a:t>
            </a:r>
          </a:p>
          <a:p>
            <a:pPr lvl="1"/>
            <a:r>
              <a:rPr lang="en-US" dirty="0"/>
              <a:t>NQTL analysis and documentation remain a challenge for plans/issuers</a:t>
            </a:r>
          </a:p>
          <a:p>
            <a:pPr lvl="1"/>
            <a:r>
              <a:rPr lang="en-US" dirty="0"/>
              <a:t>Compliance monitoring and assistance is complex</a:t>
            </a:r>
          </a:p>
          <a:p>
            <a:pPr lvl="2"/>
            <a:r>
              <a:rPr lang="en-US" dirty="0"/>
              <a:t>Requires highly knowledgeable staff</a:t>
            </a:r>
          </a:p>
          <a:p>
            <a:pPr lvl="2"/>
            <a:r>
              <a:rPr lang="en-US" dirty="0"/>
              <a:t>Time-consuming</a:t>
            </a:r>
          </a:p>
        </p:txBody>
      </p:sp>
    </p:spTree>
    <p:extLst>
      <p:ext uri="{BB962C8B-B14F-4D97-AF65-F5344CB8AC3E}">
        <p14:creationId xmlns:p14="http://schemas.microsoft.com/office/powerpoint/2010/main" val="360763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17949-CCFF-48B8-84F8-F08E188B87DD}"/>
              </a:ext>
            </a:extLst>
          </p:cNvPr>
          <p:cNvSpPr>
            <a:spLocks noGrp="1"/>
          </p:cNvSpPr>
          <p:nvPr>
            <p:ph type="title"/>
          </p:nvPr>
        </p:nvSpPr>
        <p:spPr/>
        <p:txBody>
          <a:bodyPr/>
          <a:lstStyle/>
          <a:p>
            <a:r>
              <a:rPr lang="en-US" dirty="0"/>
              <a:t>Advocacy Opportunities</a:t>
            </a:r>
          </a:p>
        </p:txBody>
      </p:sp>
      <p:sp>
        <p:nvSpPr>
          <p:cNvPr id="3" name="Content Placeholder 2">
            <a:extLst>
              <a:ext uri="{FF2B5EF4-FFF2-40B4-BE49-F238E27FC236}">
                <a16:creationId xmlns:a16="http://schemas.microsoft.com/office/drawing/2014/main" id="{B0D2DDE8-6738-47A2-97FF-695250A2DAD7}"/>
              </a:ext>
            </a:extLst>
          </p:cNvPr>
          <p:cNvSpPr>
            <a:spLocks noGrp="1"/>
          </p:cNvSpPr>
          <p:nvPr>
            <p:ph idx="1"/>
          </p:nvPr>
        </p:nvSpPr>
        <p:spPr>
          <a:xfrm>
            <a:off x="546374" y="1137317"/>
            <a:ext cx="7886700" cy="3263504"/>
          </a:xfrm>
        </p:spPr>
        <p:txBody>
          <a:bodyPr>
            <a:normAutofit/>
          </a:bodyPr>
          <a:lstStyle/>
          <a:p>
            <a:r>
              <a:rPr lang="en-US" dirty="0"/>
              <a:t>Federal government is not adequately ensuring compliance</a:t>
            </a:r>
          </a:p>
          <a:p>
            <a:r>
              <a:rPr lang="en-US" dirty="0"/>
              <a:t>States, as the traditional regulators of insurance, have a key role to play</a:t>
            </a:r>
          </a:p>
          <a:p>
            <a:r>
              <a:rPr lang="en-US" dirty="0"/>
              <a:t>Employers, including state and local governments, also have an important role to play by ensuring that their plans meet MHPAEA</a:t>
            </a:r>
          </a:p>
          <a:p>
            <a:r>
              <a:rPr lang="en-US" dirty="0"/>
              <a:t>Associations, providers, community groups, and others can continue to raise awareness and advocate for steps to ensure compliance</a:t>
            </a:r>
          </a:p>
        </p:txBody>
      </p:sp>
    </p:spTree>
    <p:extLst>
      <p:ext uri="{BB962C8B-B14F-4D97-AF65-F5344CB8AC3E}">
        <p14:creationId xmlns:p14="http://schemas.microsoft.com/office/powerpoint/2010/main" val="286143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D97C2-DB53-4E84-8421-1FAABEB974F7}"/>
              </a:ext>
            </a:extLst>
          </p:cNvPr>
          <p:cNvSpPr>
            <a:spLocks noGrp="1"/>
          </p:cNvSpPr>
          <p:nvPr>
            <p:ph type="title"/>
          </p:nvPr>
        </p:nvSpPr>
        <p:spPr/>
        <p:txBody>
          <a:bodyPr>
            <a:normAutofit/>
          </a:bodyPr>
          <a:lstStyle/>
          <a:p>
            <a:pPr algn="ctr"/>
            <a:r>
              <a:rPr lang="en-US" dirty="0"/>
              <a:t>Thank You</a:t>
            </a:r>
            <a:br>
              <a:rPr lang="en-US" dirty="0"/>
            </a:br>
            <a:endParaRPr lang="en-US" dirty="0"/>
          </a:p>
        </p:txBody>
      </p:sp>
      <p:sp>
        <p:nvSpPr>
          <p:cNvPr id="2" name="Text Placeholder 1">
            <a:extLst>
              <a:ext uri="{FF2B5EF4-FFF2-40B4-BE49-F238E27FC236}">
                <a16:creationId xmlns:a16="http://schemas.microsoft.com/office/drawing/2014/main" id="{0C3C2D11-93C1-3865-C130-3AD353974F18}"/>
              </a:ext>
            </a:extLst>
          </p:cNvPr>
          <p:cNvSpPr>
            <a:spLocks noGrp="1"/>
          </p:cNvSpPr>
          <p:nvPr>
            <p:ph type="body" idx="1"/>
          </p:nvPr>
        </p:nvSpPr>
        <p:spPr/>
        <p:txBody>
          <a:bodyPr/>
          <a:lstStyle/>
          <a:p>
            <a:pPr algn="ctr"/>
            <a:r>
              <a:rPr lang="en-US" dirty="0">
                <a:solidFill>
                  <a:schemeClr val="tx1"/>
                </a:solidFill>
              </a:rPr>
              <a:t>Please attend the Rx Summit closing plenary: </a:t>
            </a:r>
            <a:br>
              <a:rPr lang="en-US" dirty="0">
                <a:solidFill>
                  <a:schemeClr val="tx1"/>
                </a:solidFill>
              </a:rPr>
            </a:br>
            <a:r>
              <a:rPr lang="en-US" b="1" dirty="0">
                <a:solidFill>
                  <a:schemeClr val="tx1"/>
                </a:solidFill>
              </a:rPr>
              <a:t>Recovery Friendly Workplaces</a:t>
            </a:r>
            <a:br>
              <a:rPr lang="en-US" dirty="0">
                <a:solidFill>
                  <a:schemeClr val="tx1"/>
                </a:solidFill>
              </a:rPr>
            </a:br>
            <a:r>
              <a:rPr lang="en-US" dirty="0">
                <a:solidFill>
                  <a:schemeClr val="tx1"/>
                </a:solidFill>
              </a:rPr>
              <a:t>Thursday, 8:30-9:30 a.m.</a:t>
            </a:r>
          </a:p>
        </p:txBody>
      </p:sp>
    </p:spTree>
    <p:extLst>
      <p:ext uri="{BB962C8B-B14F-4D97-AF65-F5344CB8AC3E}">
        <p14:creationId xmlns:p14="http://schemas.microsoft.com/office/powerpoint/2010/main" val="7976916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1"/>
          <p:cNvSpPr txBox="1">
            <a:spLocks noGrp="1"/>
          </p:cNvSpPr>
          <p:nvPr>
            <p:ph type="body" sz="half" idx="1"/>
          </p:nvPr>
        </p:nvSpPr>
        <p:spPr>
          <a:xfrm>
            <a:off x="0" y="1253727"/>
            <a:ext cx="9144000" cy="1603774"/>
          </a:xfrm>
          <a:prstGeom prst="rect">
            <a:avLst/>
          </a:prstGeom>
        </p:spPr>
        <p:txBody>
          <a:bodyPr/>
          <a:lstStyle/>
          <a:p>
            <a:r>
              <a:rPr lang="en-US" dirty="0"/>
              <a:t>Parity Policy vs Practice</a:t>
            </a:r>
            <a:endParaRPr dirty="0"/>
          </a:p>
        </p:txBody>
      </p:sp>
      <p:sp>
        <p:nvSpPr>
          <p:cNvPr id="127" name="Text Placeholder 2"/>
          <p:cNvSpPr>
            <a:spLocks noGrp="1"/>
          </p:cNvSpPr>
          <p:nvPr>
            <p:ph type="body" idx="13"/>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algn="ctr">
              <a:spcBef>
                <a:spcPts val="300"/>
              </a:spcBef>
              <a:buSzTx/>
              <a:buFontTx/>
              <a:buNone/>
              <a:defRPr sz="1600"/>
            </a:lvl1pPr>
          </a:lstStyle>
          <a:p>
            <a:r>
              <a:rPr lang="en-US" dirty="0"/>
              <a:t>Andrea G. Barthwell, MD, DFASAM</a:t>
            </a:r>
          </a:p>
          <a:p>
            <a:r>
              <a:rPr lang="en-US" i="1" dirty="0"/>
              <a:t>Encounter Medical Group</a:t>
            </a:r>
            <a:endParaRPr i="1" dirty="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20BBC-AFC0-967C-7F7C-455904724C00}"/>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9BA9A5DD-C3C3-C0C2-A8E7-EC90E8901E24}"/>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r>
              <a:rPr lang="en-US" dirty="0"/>
              <a:t>SAMHSA: The Essential Aspects of Parity, A Training Tool For Policymakers. Publication No. PEP21-05-00-001, 2021.</a:t>
            </a:r>
          </a:p>
        </p:txBody>
      </p:sp>
      <p:sp>
        <p:nvSpPr>
          <p:cNvPr id="130" name="Content Placeholder 3">
            <a:extLst>
              <a:ext uri="{FF2B5EF4-FFF2-40B4-BE49-F238E27FC236}">
                <a16:creationId xmlns:a16="http://schemas.microsoft.com/office/drawing/2014/main" id="{D6B95F37-2A47-C0AC-3110-2AAF9E7B6C3F}"/>
              </a:ext>
            </a:extLst>
          </p:cNvPr>
          <p:cNvSpPr txBox="1"/>
          <p:nvPr/>
        </p:nvSpPr>
        <p:spPr>
          <a:xfrm>
            <a:off x="457200" y="1175062"/>
            <a:ext cx="822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42900" marR="0" indent="-342900">
              <a:buFont typeface="Arial" panose="020B0604020202020204" pitchFamily="34" charset="0"/>
              <a:buChar char="•"/>
            </a:pPr>
            <a:r>
              <a:rPr lang="en-US" dirty="0"/>
              <a:t>Limits on MH/SUD benefits must be </a:t>
            </a:r>
            <a:r>
              <a:rPr lang="en-US" b="1" dirty="0"/>
              <a:t>no more restrictive </a:t>
            </a:r>
            <a:r>
              <a:rPr lang="en-US" dirty="0"/>
              <a:t>than those applied to med/surg, and </a:t>
            </a:r>
          </a:p>
          <a:p>
            <a:pPr marL="342900" marR="0" indent="-342900">
              <a:buFont typeface="Arial" panose="020B0604020202020204" pitchFamily="34" charset="0"/>
              <a:buChar char="•"/>
            </a:pPr>
            <a:r>
              <a:rPr lang="en-US" b="1" dirty="0"/>
              <a:t>No separate </a:t>
            </a:r>
            <a:r>
              <a:rPr lang="en-US" dirty="0"/>
              <a:t>treatment limits applied only to MH/SUD</a:t>
            </a:r>
          </a:p>
          <a:p>
            <a:pPr marL="285750" marR="0" indent="-285750">
              <a:buFont typeface="Arial" panose="020B0604020202020204" pitchFamily="34" charset="0"/>
              <a:buChar char="•"/>
            </a:pPr>
            <a:endParaRPr lang="en-US" dirty="0"/>
          </a:p>
        </p:txBody>
      </p:sp>
      <p:sp>
        <p:nvSpPr>
          <p:cNvPr id="131" name="Title 5">
            <a:extLst>
              <a:ext uri="{FF2B5EF4-FFF2-40B4-BE49-F238E27FC236}">
                <a16:creationId xmlns:a16="http://schemas.microsoft.com/office/drawing/2014/main" id="{C2B3E17C-5EFB-0C2C-A770-A1F2A7E06C47}"/>
              </a:ext>
            </a:extLst>
          </p:cNvPr>
          <p:cNvSpPr txBox="1">
            <a:spLocks noGrp="1"/>
          </p:cNvSpPr>
          <p:nvPr>
            <p:ph type="title"/>
          </p:nvPr>
        </p:nvSpPr>
        <p:spPr>
          <a:xfrm>
            <a:off x="0" y="260969"/>
            <a:ext cx="9144000" cy="802260"/>
          </a:xfrm>
          <a:prstGeom prst="rect">
            <a:avLst/>
          </a:prstGeom>
        </p:spPr>
        <p:txBody>
          <a:bodyPr/>
          <a:lstStyle/>
          <a:p>
            <a:r>
              <a:rPr lang="en-US" dirty="0"/>
              <a:t>Parity Policy </a:t>
            </a:r>
            <a:endParaRPr dirty="0"/>
          </a:p>
        </p:txBody>
      </p:sp>
    </p:spTree>
    <p:extLst>
      <p:ext uri="{BB962C8B-B14F-4D97-AF65-F5344CB8AC3E}">
        <p14:creationId xmlns:p14="http://schemas.microsoft.com/office/powerpoint/2010/main" val="32603561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06D5-016A-A94D-E89B-68FA8B6F880D}"/>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A4ED4284-093D-A66D-0EC6-518C8B8C648F}"/>
              </a:ext>
            </a:extLst>
          </p:cNvPr>
          <p:cNvSpPr txBox="1">
            <a:spLocks noGrp="1"/>
          </p:cNvSpPr>
          <p:nvPr>
            <p:ph type="body" sz="quarter" idx="1"/>
          </p:nvPr>
        </p:nvSpPr>
        <p:spPr>
          <a:xfrm>
            <a:off x="0" y="4743451"/>
            <a:ext cx="9144000" cy="400050"/>
          </a:xfrm>
          <a:prstGeom prst="rect">
            <a:avLst/>
          </a:prstGeom>
        </p:spPr>
        <p:txBody>
          <a:bodyPr>
            <a:noAutofit/>
          </a:bodyPr>
          <a:lstStyle>
            <a:lvl1pPr defTabSz="318897">
              <a:defRPr sz="930"/>
            </a:lvl1pPr>
          </a:lstStyle>
          <a:p>
            <a:r>
              <a:rPr lang="en-US" dirty="0"/>
              <a:t>USDOL, EBSA: Understanding Your Mental Health and Substance Use Disorder Benefits. https://www.dol.gov/agencies/ebsa/about-ebsa/our-activities/resource-center/publications/understanding-your-mental-health-and-substance-use-disorder-benefits. Accessed 2/16/2025.</a:t>
            </a:r>
          </a:p>
        </p:txBody>
      </p:sp>
      <p:sp>
        <p:nvSpPr>
          <p:cNvPr id="130" name="Content Placeholder 3">
            <a:extLst>
              <a:ext uri="{FF2B5EF4-FFF2-40B4-BE49-F238E27FC236}">
                <a16:creationId xmlns:a16="http://schemas.microsoft.com/office/drawing/2014/main" id="{FEFF2960-5FBD-90DE-1B73-E42E5382A3B0}"/>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85750" indent="-285750" algn="l" fontAlgn="t">
              <a:lnSpc>
                <a:spcPts val="1950"/>
              </a:lnSpc>
              <a:buFont typeface="Arial" panose="020B0604020202020204" pitchFamily="34" charset="0"/>
              <a:buChar char="•"/>
            </a:pPr>
            <a:r>
              <a:rPr lang="en-US" b="1" i="0" dirty="0">
                <a:solidFill>
                  <a:srgbClr val="212121"/>
                </a:solidFill>
                <a:effectLst/>
                <a:latin typeface="Source Sans Pro Web"/>
              </a:rPr>
              <a:t>Financial</a:t>
            </a:r>
            <a:r>
              <a:rPr lang="en-US" b="0" i="0" dirty="0">
                <a:solidFill>
                  <a:srgbClr val="212121"/>
                </a:solidFill>
                <a:effectLst/>
                <a:latin typeface="Source Sans Pro Web"/>
              </a:rPr>
              <a:t> (such as copays, deductibles, or out-of-pocket maximums)</a:t>
            </a:r>
          </a:p>
          <a:p>
            <a:pPr marL="285750" indent="-285750" algn="l" fontAlgn="t">
              <a:lnSpc>
                <a:spcPts val="1950"/>
              </a:lnSpc>
              <a:buFont typeface="Arial" panose="020B0604020202020204" pitchFamily="34" charset="0"/>
              <a:buChar char="•"/>
            </a:pPr>
            <a:r>
              <a:rPr lang="en-US" b="1" dirty="0">
                <a:solidFill>
                  <a:srgbClr val="212121"/>
                </a:solidFill>
                <a:latin typeface="Source Sans Pro Web"/>
              </a:rPr>
              <a:t>Dollar</a:t>
            </a:r>
            <a:r>
              <a:rPr lang="en-US" dirty="0">
                <a:solidFill>
                  <a:srgbClr val="212121"/>
                </a:solidFill>
                <a:latin typeface="Source Sans Pro Web"/>
              </a:rPr>
              <a:t> limits (annual or lifetime)</a:t>
            </a:r>
            <a:endParaRPr lang="en-US" b="0" i="0" dirty="0">
              <a:solidFill>
                <a:srgbClr val="212121"/>
              </a:solidFill>
              <a:effectLst/>
              <a:latin typeface="Source Sans Pro Web"/>
            </a:endParaRPr>
          </a:p>
          <a:p>
            <a:pPr marL="285750" indent="-285750" algn="l" fontAlgn="t">
              <a:lnSpc>
                <a:spcPts val="1950"/>
              </a:lnSpc>
              <a:buFont typeface="Arial" panose="020B0604020202020204" pitchFamily="34" charset="0"/>
              <a:buChar char="•"/>
            </a:pPr>
            <a:r>
              <a:rPr lang="en-US" b="0" i="0" dirty="0">
                <a:solidFill>
                  <a:srgbClr val="212121"/>
                </a:solidFill>
                <a:effectLst/>
                <a:latin typeface="Source Sans Pro Web"/>
              </a:rPr>
              <a:t>Quantitative (</a:t>
            </a:r>
            <a:r>
              <a:rPr lang="en-US" b="1" i="0" dirty="0">
                <a:solidFill>
                  <a:srgbClr val="212121"/>
                </a:solidFill>
                <a:effectLst/>
                <a:latin typeface="Source Sans Pro Web"/>
              </a:rPr>
              <a:t>QTLs</a:t>
            </a:r>
            <a:r>
              <a:rPr lang="en-US" b="0" i="0" dirty="0">
                <a:solidFill>
                  <a:srgbClr val="212121"/>
                </a:solidFill>
                <a:effectLst/>
                <a:latin typeface="Source Sans Pro Web"/>
              </a:rPr>
              <a:t>, such as number of days, outpatient visits, or lab services) </a:t>
            </a: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Non-quantitative </a:t>
            </a:r>
            <a:r>
              <a:rPr lang="en-US" b="0" i="0" dirty="0">
                <a:solidFill>
                  <a:srgbClr val="212121"/>
                </a:solidFill>
                <a:effectLst/>
                <a:latin typeface="Source Sans Pro Web"/>
              </a:rPr>
              <a:t>(</a:t>
            </a:r>
            <a:r>
              <a:rPr lang="en-US" b="1" i="0" dirty="0">
                <a:solidFill>
                  <a:srgbClr val="212121"/>
                </a:solidFill>
                <a:effectLst/>
                <a:latin typeface="Source Sans Pro Web"/>
              </a:rPr>
              <a:t>NQTLs</a:t>
            </a:r>
            <a:r>
              <a:rPr lang="en-US" b="0" i="0" dirty="0">
                <a:solidFill>
                  <a:srgbClr val="212121"/>
                </a:solidFill>
                <a:effectLst/>
                <a:latin typeface="Source Sans Pro Web"/>
              </a:rPr>
              <a:t>, such as provider qualifications or documentation requirements)</a:t>
            </a:r>
          </a:p>
        </p:txBody>
      </p:sp>
      <p:sp>
        <p:nvSpPr>
          <p:cNvPr id="131" name="Title 5">
            <a:extLst>
              <a:ext uri="{FF2B5EF4-FFF2-40B4-BE49-F238E27FC236}">
                <a16:creationId xmlns:a16="http://schemas.microsoft.com/office/drawing/2014/main" id="{821339F1-0F26-F55E-5B39-D3E88253A894}"/>
              </a:ext>
            </a:extLst>
          </p:cNvPr>
          <p:cNvSpPr txBox="1">
            <a:spLocks noGrp="1"/>
          </p:cNvSpPr>
          <p:nvPr>
            <p:ph type="title"/>
          </p:nvPr>
        </p:nvSpPr>
        <p:spPr>
          <a:xfrm>
            <a:off x="0" y="260969"/>
            <a:ext cx="9144000" cy="802260"/>
          </a:xfrm>
          <a:prstGeom prst="rect">
            <a:avLst/>
          </a:prstGeom>
        </p:spPr>
        <p:txBody>
          <a:bodyPr/>
          <a:lstStyle/>
          <a:p>
            <a:r>
              <a:rPr lang="en-US" dirty="0"/>
              <a:t>Comparable, No More Stringent Coverage </a:t>
            </a:r>
            <a:endParaRPr dirty="0"/>
          </a:p>
        </p:txBody>
      </p:sp>
    </p:spTree>
    <p:extLst>
      <p:ext uri="{BB962C8B-B14F-4D97-AF65-F5344CB8AC3E}">
        <p14:creationId xmlns:p14="http://schemas.microsoft.com/office/powerpoint/2010/main" val="310885355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 Placeholder 1"/>
          <p:cNvSpPr txBox="1">
            <a:spLocks noGrp="1"/>
          </p:cNvSpPr>
          <p:nvPr>
            <p:ph type="body" sz="half" idx="1"/>
          </p:nvPr>
        </p:nvSpPr>
        <p:spPr>
          <a:xfrm>
            <a:off x="0" y="1253727"/>
            <a:ext cx="9144000" cy="1603774"/>
          </a:xfrm>
          <a:prstGeom prst="rect">
            <a:avLst/>
          </a:prstGeom>
        </p:spPr>
        <p:txBody>
          <a:bodyPr lIns="45719" tIns="45720" rIns="45719" bIns="45720" anchor="ctr">
            <a:normAutofit/>
          </a:bodyPr>
          <a:lstStyle/>
          <a:p>
            <a:r>
              <a:rPr lang="en-US" dirty="0">
                <a:ea typeface="Aptos" panose="020B0004020202020204" pitchFamily="34" charset="0"/>
              </a:rPr>
              <a:t>Health Insurance Parity for Mental Health and Substance Use Disorder</a:t>
            </a:r>
            <a:endParaRPr lang="en-US" dirty="0"/>
          </a:p>
        </p:txBody>
      </p:sp>
      <p:sp>
        <p:nvSpPr>
          <p:cNvPr id="121" name="Subtitle 2"/>
          <p:cNvSpPr txBox="1"/>
          <p:nvPr/>
        </p:nvSpPr>
        <p:spPr>
          <a:xfrm>
            <a:off x="457200" y="3770634"/>
            <a:ext cx="4114800" cy="323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301752">
              <a:lnSpc>
                <a:spcPct val="85000"/>
              </a:lnSpc>
              <a:spcBef>
                <a:spcPts val="300"/>
              </a:spcBef>
              <a:defRPr sz="1584" b="1">
                <a:solidFill>
                  <a:schemeClr val="accent1"/>
                </a:solidFill>
              </a:defRPr>
            </a:lvl1pPr>
          </a:lstStyle>
          <a:p>
            <a:r>
              <a:rPr lang="en-US" dirty="0"/>
              <a:t>Joseph M. Maschman, JD </a:t>
            </a:r>
          </a:p>
        </p:txBody>
      </p:sp>
      <p:sp>
        <p:nvSpPr>
          <p:cNvPr id="122" name="Text Placeholder 3"/>
          <p:cNvSpPr>
            <a:spLocks noGrp="1"/>
          </p:cNvSpPr>
          <p:nvPr>
            <p:ph type="body" idx="13"/>
          </p:nvPr>
        </p:nvSpPr>
        <p:spPr>
          <a:xfrm>
            <a:off x="457200" y="4094391"/>
            <a:ext cx="4114800" cy="9715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marL="0" indent="0">
              <a:spcBef>
                <a:spcPts val="300"/>
              </a:spcBef>
              <a:buSzTx/>
              <a:buFontTx/>
              <a:buNone/>
              <a:defRPr sz="1600" i="1"/>
            </a:lvl1pPr>
          </a:lstStyle>
          <a:p>
            <a:r>
              <a:rPr lang="en-US" sz="1800" i="1" kern="0" dirty="0">
                <a:effectLst/>
                <a:ea typeface="Aptos" panose="020B0004020202020204" pitchFamily="34" charset="0"/>
                <a:cs typeface="Aptos" panose="020B0004020202020204" pitchFamily="34" charset="0"/>
              </a:rPr>
              <a:t>Legislative Analysis and Public Policy Association </a:t>
            </a:r>
            <a:endParaRPr lang="en-US" dirty="0"/>
          </a:p>
        </p:txBody>
      </p:sp>
      <p:sp>
        <p:nvSpPr>
          <p:cNvPr id="124" name="Text Placeholder 5"/>
          <p:cNvSpPr>
            <a:spLocks noGrp="1"/>
          </p:cNvSpPr>
          <p:nvPr>
            <p:ph type="body" idx="15"/>
          </p:nvPr>
        </p:nvSpPr>
        <p:spPr>
          <a:xfrm>
            <a:off x="4572000" y="2999801"/>
            <a:ext cx="4114800" cy="32385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marL="0" indent="0" defTabSz="312039">
              <a:spcBef>
                <a:spcPts val="300"/>
              </a:spcBef>
              <a:buSzTx/>
              <a:buFontTx/>
              <a:buNone/>
              <a:defRPr sz="1638" b="1">
                <a:solidFill>
                  <a:schemeClr val="accent1"/>
                </a:solidFill>
              </a:defRPr>
            </a:lvl1pPr>
          </a:lstStyle>
          <a:p>
            <a:r>
              <a:rPr lang="en-US" dirty="0"/>
              <a:t>Andrea G. Barthwell, MD, DFASAM</a:t>
            </a:r>
          </a:p>
        </p:txBody>
      </p:sp>
      <p:sp>
        <p:nvSpPr>
          <p:cNvPr id="2" name="Subtitle 2">
            <a:extLst>
              <a:ext uri="{FF2B5EF4-FFF2-40B4-BE49-F238E27FC236}">
                <a16:creationId xmlns:a16="http://schemas.microsoft.com/office/drawing/2014/main" id="{28E1E721-089F-5D05-347E-FD55E9EDDBF4}"/>
              </a:ext>
            </a:extLst>
          </p:cNvPr>
          <p:cNvSpPr txBox="1"/>
          <p:nvPr/>
        </p:nvSpPr>
        <p:spPr>
          <a:xfrm>
            <a:off x="457200" y="3841518"/>
            <a:ext cx="4114800" cy="323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301752">
              <a:lnSpc>
                <a:spcPct val="85000"/>
              </a:lnSpc>
              <a:spcBef>
                <a:spcPts val="300"/>
              </a:spcBef>
              <a:defRPr sz="1584" b="1">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654DCE0C-9F28-D219-7559-AC0408D582C2}"/>
              </a:ext>
            </a:extLst>
          </p:cNvPr>
          <p:cNvSpPr txBox="1">
            <a:spLocks/>
          </p:cNvSpPr>
          <p:nvPr/>
        </p:nvSpPr>
        <p:spPr>
          <a:xfrm>
            <a:off x="457200" y="4136693"/>
            <a:ext cx="4114800" cy="971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marL="0" marR="0" indent="0" algn="l" defTabSz="342900" rtl="0" latinLnBrk="0">
              <a:lnSpc>
                <a:spcPct val="85000"/>
              </a:lnSpc>
              <a:spcBef>
                <a:spcPts val="300"/>
              </a:spcBef>
              <a:spcAft>
                <a:spcPts val="0"/>
              </a:spcAft>
              <a:buClrTx/>
              <a:buSzTx/>
              <a:buFontTx/>
              <a:buNone/>
              <a:tabLst/>
              <a:defRPr sz="1600" b="0" i="1"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endParaRPr lang="en-US" dirty="0"/>
          </a:p>
        </p:txBody>
      </p:sp>
      <p:sp>
        <p:nvSpPr>
          <p:cNvPr id="4" name="Subtitle 2">
            <a:extLst>
              <a:ext uri="{FF2B5EF4-FFF2-40B4-BE49-F238E27FC236}">
                <a16:creationId xmlns:a16="http://schemas.microsoft.com/office/drawing/2014/main" id="{954496AB-26D3-F275-218D-3DE05ADD0998}"/>
              </a:ext>
            </a:extLst>
          </p:cNvPr>
          <p:cNvSpPr txBox="1"/>
          <p:nvPr/>
        </p:nvSpPr>
        <p:spPr>
          <a:xfrm>
            <a:off x="457200" y="2999801"/>
            <a:ext cx="4114800" cy="323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defTabSz="301752">
              <a:lnSpc>
                <a:spcPct val="85000"/>
              </a:lnSpc>
              <a:spcBef>
                <a:spcPts val="300"/>
              </a:spcBef>
              <a:defRPr sz="1584" b="1">
                <a:solidFill>
                  <a:schemeClr val="accent1"/>
                </a:solidFill>
              </a:defRPr>
            </a:lvl1pPr>
          </a:lstStyle>
          <a:p>
            <a:r>
              <a:rPr lang="en-US" dirty="0"/>
              <a:t>Michael C. Barnes, JD</a:t>
            </a:r>
          </a:p>
        </p:txBody>
      </p:sp>
      <p:sp>
        <p:nvSpPr>
          <p:cNvPr id="5" name="Text Placeholder 3">
            <a:extLst>
              <a:ext uri="{FF2B5EF4-FFF2-40B4-BE49-F238E27FC236}">
                <a16:creationId xmlns:a16="http://schemas.microsoft.com/office/drawing/2014/main" id="{6850DD58-F135-2C63-0DD5-A5BE9686CEFD}"/>
              </a:ext>
            </a:extLst>
          </p:cNvPr>
          <p:cNvSpPr txBox="1">
            <a:spLocks/>
          </p:cNvSpPr>
          <p:nvPr/>
        </p:nvSpPr>
        <p:spPr>
          <a:xfrm>
            <a:off x="457200" y="3284859"/>
            <a:ext cx="4114800" cy="971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marL="0" marR="0" indent="0" algn="l" defTabSz="342900" rtl="0" latinLnBrk="0">
              <a:lnSpc>
                <a:spcPct val="85000"/>
              </a:lnSpc>
              <a:spcBef>
                <a:spcPts val="300"/>
              </a:spcBef>
              <a:spcAft>
                <a:spcPts val="0"/>
              </a:spcAft>
              <a:buClrTx/>
              <a:buSzTx/>
              <a:buFontTx/>
              <a:buNone/>
              <a:tabLst/>
              <a:defRPr sz="1600" b="0" i="1"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800" dirty="0"/>
              <a:t>Sequel Health Law</a:t>
            </a:r>
            <a:endParaRPr lang="en-US"/>
          </a:p>
        </p:txBody>
      </p:sp>
      <p:sp>
        <p:nvSpPr>
          <p:cNvPr id="8" name="Text Placeholder 3">
            <a:extLst>
              <a:ext uri="{FF2B5EF4-FFF2-40B4-BE49-F238E27FC236}">
                <a16:creationId xmlns:a16="http://schemas.microsoft.com/office/drawing/2014/main" id="{FF27BFCB-6B75-9343-BFFD-95D0D49172B8}"/>
              </a:ext>
            </a:extLst>
          </p:cNvPr>
          <p:cNvSpPr txBox="1">
            <a:spLocks/>
          </p:cNvSpPr>
          <p:nvPr/>
        </p:nvSpPr>
        <p:spPr>
          <a:xfrm>
            <a:off x="4572000" y="3284858"/>
            <a:ext cx="4114800" cy="9715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marL="0" marR="0" indent="0" algn="l" defTabSz="342900" rtl="0" latinLnBrk="0">
              <a:lnSpc>
                <a:spcPct val="85000"/>
              </a:lnSpc>
              <a:spcBef>
                <a:spcPts val="300"/>
              </a:spcBef>
              <a:spcAft>
                <a:spcPts val="0"/>
              </a:spcAft>
              <a:buClrTx/>
              <a:buSzTx/>
              <a:buFontTx/>
              <a:buNone/>
              <a:tabLst/>
              <a:defRPr sz="1600" b="0" i="1"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hangingPunct="1"/>
            <a:r>
              <a:rPr lang="en-US" sz="1800" dirty="0">
                <a:ea typeface="Aptos" panose="020B0004020202020204" pitchFamily="34" charset="0"/>
                <a:cs typeface="Aptos" panose="020B0004020202020204" pitchFamily="34" charset="0"/>
              </a:rPr>
              <a:t>Encounter Medical Group</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AD602-458D-30A4-9070-76B3C01C0022}"/>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6BE62235-3FDD-B599-D94A-48741F588868}"/>
              </a:ext>
            </a:extLst>
          </p:cNvPr>
          <p:cNvSpPr txBox="1">
            <a:spLocks noGrp="1"/>
          </p:cNvSpPr>
          <p:nvPr>
            <p:ph type="body" sz="quarter" idx="1"/>
          </p:nvPr>
        </p:nvSpPr>
        <p:spPr>
          <a:xfrm>
            <a:off x="0" y="4743451"/>
            <a:ext cx="9144000" cy="400050"/>
          </a:xfrm>
          <a:prstGeom prst="rect">
            <a:avLst/>
          </a:prstGeom>
        </p:spPr>
        <p:txBody>
          <a:bodyPr>
            <a:noAutofit/>
          </a:bodyPr>
          <a:lstStyle>
            <a:lvl1pPr defTabSz="318897">
              <a:defRPr sz="930"/>
            </a:lvl1pPr>
          </a:lstStyle>
          <a:p>
            <a:r>
              <a:rPr lang="en-US" dirty="0"/>
              <a:t>USDOL, EBSA: Understanding Your Mental Health and Substance Use Disorder Benefits. https://www.dol.gov/agencies/ebsa/about-ebsa/our-activities/resource-center/publications/understanding-your-mental-health-and-substance-use-disorder-benefits. Accessed 2/16/2025.</a:t>
            </a:r>
          </a:p>
        </p:txBody>
      </p:sp>
      <p:sp>
        <p:nvSpPr>
          <p:cNvPr id="130" name="Content Placeholder 3">
            <a:extLst>
              <a:ext uri="{FF2B5EF4-FFF2-40B4-BE49-F238E27FC236}">
                <a16:creationId xmlns:a16="http://schemas.microsoft.com/office/drawing/2014/main" id="{9F1D5202-CE00-789A-4128-B30063DE163E}"/>
              </a:ext>
            </a:extLst>
          </p:cNvPr>
          <p:cNvSpPr txBox="1"/>
          <p:nvPr/>
        </p:nvSpPr>
        <p:spPr>
          <a:xfrm>
            <a:off x="457200" y="1175062"/>
            <a:ext cx="822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algn="l" fontAlgn="t">
              <a:lnSpc>
                <a:spcPts val="1950"/>
              </a:lnSpc>
            </a:pPr>
            <a:endParaRPr lang="en-US" b="0" i="0" dirty="0">
              <a:solidFill>
                <a:srgbClr val="212121"/>
              </a:solidFill>
              <a:effectLst/>
              <a:latin typeface="Source Sans Pro Web"/>
            </a:endParaRPr>
          </a:p>
        </p:txBody>
      </p:sp>
      <p:sp>
        <p:nvSpPr>
          <p:cNvPr id="131" name="Title 5">
            <a:extLst>
              <a:ext uri="{FF2B5EF4-FFF2-40B4-BE49-F238E27FC236}">
                <a16:creationId xmlns:a16="http://schemas.microsoft.com/office/drawing/2014/main" id="{7ADE5C7E-F304-644A-76F6-679B5A645FA3}"/>
              </a:ext>
            </a:extLst>
          </p:cNvPr>
          <p:cNvSpPr txBox="1">
            <a:spLocks noGrp="1"/>
          </p:cNvSpPr>
          <p:nvPr>
            <p:ph type="title"/>
          </p:nvPr>
        </p:nvSpPr>
        <p:spPr>
          <a:xfrm>
            <a:off x="0" y="260969"/>
            <a:ext cx="9144000" cy="802260"/>
          </a:xfrm>
          <a:prstGeom prst="rect">
            <a:avLst/>
          </a:prstGeom>
        </p:spPr>
        <p:txBody>
          <a:bodyPr/>
          <a:lstStyle/>
          <a:p>
            <a:r>
              <a:rPr lang="en-US" dirty="0"/>
              <a:t>Compare by Classification </a:t>
            </a:r>
            <a:endParaRPr dirty="0"/>
          </a:p>
        </p:txBody>
      </p:sp>
      <p:graphicFrame>
        <p:nvGraphicFramePr>
          <p:cNvPr id="2" name="Table 1">
            <a:extLst>
              <a:ext uri="{FF2B5EF4-FFF2-40B4-BE49-F238E27FC236}">
                <a16:creationId xmlns:a16="http://schemas.microsoft.com/office/drawing/2014/main" id="{7FD79201-04AE-36C1-654B-A155FA812DB8}"/>
              </a:ext>
            </a:extLst>
          </p:cNvPr>
          <p:cNvGraphicFramePr>
            <a:graphicFrameLocks noGrp="1"/>
          </p:cNvGraphicFramePr>
          <p:nvPr>
            <p:extLst>
              <p:ext uri="{D42A27DB-BD31-4B8C-83A1-F6EECF244321}">
                <p14:modId xmlns:p14="http://schemas.microsoft.com/office/powerpoint/2010/main" val="1151956798"/>
              </p:ext>
            </p:extLst>
          </p:nvPr>
        </p:nvGraphicFramePr>
        <p:xfrm>
          <a:off x="1524000" y="1466850"/>
          <a:ext cx="6096000" cy="2113280"/>
        </p:xfrm>
        <a:graphic>
          <a:graphicData uri="http://schemas.openxmlformats.org/drawingml/2006/table">
            <a:tbl>
              <a:tblPr firstRow="1" bandRow="1">
                <a:tableStyleId>{284E427A-3D55-4303-BF80-6455036E1DE7}</a:tableStyleId>
              </a:tblPr>
              <a:tblGrid>
                <a:gridCol w="2032000">
                  <a:extLst>
                    <a:ext uri="{9D8B030D-6E8A-4147-A177-3AD203B41FA5}">
                      <a16:colId xmlns:a16="http://schemas.microsoft.com/office/drawing/2014/main" val="1839196712"/>
                    </a:ext>
                  </a:extLst>
                </a:gridCol>
                <a:gridCol w="2032000">
                  <a:extLst>
                    <a:ext uri="{9D8B030D-6E8A-4147-A177-3AD203B41FA5}">
                      <a16:colId xmlns:a16="http://schemas.microsoft.com/office/drawing/2014/main" val="596217134"/>
                    </a:ext>
                  </a:extLst>
                </a:gridCol>
                <a:gridCol w="2032000">
                  <a:extLst>
                    <a:ext uri="{9D8B030D-6E8A-4147-A177-3AD203B41FA5}">
                      <a16:colId xmlns:a16="http://schemas.microsoft.com/office/drawing/2014/main" val="3681638405"/>
                    </a:ext>
                  </a:extLst>
                </a:gridCol>
              </a:tblGrid>
              <a:tr h="370840">
                <a:tc>
                  <a:txBody>
                    <a:bodyPr/>
                    <a:lstStyle/>
                    <a:p>
                      <a:pPr algn="l"/>
                      <a:r>
                        <a:rPr lang="en-US" dirty="0"/>
                        <a:t>Benefit Classification</a:t>
                      </a:r>
                    </a:p>
                  </a:txBody>
                  <a:tcPr/>
                </a:tc>
                <a:tc>
                  <a:txBody>
                    <a:bodyPr/>
                    <a:lstStyle/>
                    <a:p>
                      <a:pPr algn="l"/>
                      <a:r>
                        <a:rPr lang="en-US" dirty="0"/>
                        <a:t>MH/SUD</a:t>
                      </a:r>
                    </a:p>
                  </a:txBody>
                  <a:tcPr/>
                </a:tc>
                <a:tc>
                  <a:txBody>
                    <a:bodyPr/>
                    <a:lstStyle/>
                    <a:p>
                      <a:pPr algn="l"/>
                      <a:r>
                        <a:rPr lang="en-US" dirty="0"/>
                        <a:t>Medical/Surgical</a:t>
                      </a:r>
                    </a:p>
                  </a:txBody>
                  <a:tcPr/>
                </a:tc>
                <a:extLst>
                  <a:ext uri="{0D108BD9-81ED-4DB2-BD59-A6C34878D82A}">
                    <a16:rowId xmlns:a16="http://schemas.microsoft.com/office/drawing/2014/main" val="3730509136"/>
                  </a:ext>
                </a:extLst>
              </a:tr>
              <a:tr h="370840">
                <a:tc>
                  <a:txBody>
                    <a:bodyPr/>
                    <a:lstStyle/>
                    <a:p>
                      <a:pPr algn="l"/>
                      <a:r>
                        <a:rPr lang="en-US" dirty="0"/>
                        <a:t>Inpatient</a:t>
                      </a:r>
                    </a:p>
                    <a:p>
                      <a:pPr algn="l"/>
                      <a:r>
                        <a:rPr lang="en-US" dirty="0"/>
                        <a:t>(In-network, out-of-network)</a:t>
                      </a:r>
                    </a:p>
                  </a:txBody>
                  <a:tcPr/>
                </a:tc>
                <a:tc>
                  <a:txBody>
                    <a:bodyPr/>
                    <a:lstStyle/>
                    <a:p>
                      <a:pPr algn="l"/>
                      <a:r>
                        <a:rPr lang="en-US" dirty="0"/>
                        <a:t>Withdrawal management </a:t>
                      </a:r>
                    </a:p>
                  </a:txBody>
                  <a:tcPr/>
                </a:tc>
                <a:tc>
                  <a:txBody>
                    <a:bodyPr/>
                    <a:lstStyle/>
                    <a:p>
                      <a:pPr algn="l"/>
                      <a:r>
                        <a:rPr lang="en-US" dirty="0"/>
                        <a:t>Appendectomy</a:t>
                      </a:r>
                    </a:p>
                  </a:txBody>
                  <a:tcPr/>
                </a:tc>
                <a:extLst>
                  <a:ext uri="{0D108BD9-81ED-4DB2-BD59-A6C34878D82A}">
                    <a16:rowId xmlns:a16="http://schemas.microsoft.com/office/drawing/2014/main" val="1862267885"/>
                  </a:ext>
                </a:extLst>
              </a:tr>
              <a:tr h="370840">
                <a:tc>
                  <a:txBody>
                    <a:bodyPr/>
                    <a:lstStyle/>
                    <a:p>
                      <a:pPr algn="l"/>
                      <a:r>
                        <a:rPr lang="en-US" dirty="0"/>
                        <a:t>Outpatient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(In-network, out-of-network)</a:t>
                      </a:r>
                    </a:p>
                  </a:txBody>
                  <a:tcPr/>
                </a:tc>
                <a:tc>
                  <a:txBody>
                    <a:bodyPr/>
                    <a:lstStyle/>
                    <a:p>
                      <a:pPr algn="l"/>
                      <a:r>
                        <a:rPr lang="en-US" dirty="0"/>
                        <a:t>Office-based opioid treatment visit</a:t>
                      </a:r>
                    </a:p>
                  </a:txBody>
                  <a:tcPr/>
                </a:tc>
                <a:tc>
                  <a:txBody>
                    <a:bodyPr/>
                    <a:lstStyle/>
                    <a:p>
                      <a:pPr algn="l"/>
                      <a:r>
                        <a:rPr lang="en-US" dirty="0"/>
                        <a:t>Primary care visit</a:t>
                      </a:r>
                    </a:p>
                  </a:txBody>
                  <a:tcPr/>
                </a:tc>
                <a:extLst>
                  <a:ext uri="{0D108BD9-81ED-4DB2-BD59-A6C34878D82A}">
                    <a16:rowId xmlns:a16="http://schemas.microsoft.com/office/drawing/2014/main" val="2051771744"/>
                  </a:ext>
                </a:extLst>
              </a:tr>
              <a:tr h="370840">
                <a:tc>
                  <a:txBody>
                    <a:bodyPr/>
                    <a:lstStyle/>
                    <a:p>
                      <a:pPr algn="l"/>
                      <a:r>
                        <a:rPr lang="en-US" dirty="0"/>
                        <a:t>Emergency</a:t>
                      </a:r>
                    </a:p>
                  </a:txBody>
                  <a:tcPr/>
                </a:tc>
                <a:tc>
                  <a:txBody>
                    <a:bodyPr/>
                    <a:lstStyle/>
                    <a:p>
                      <a:pPr algn="l"/>
                      <a:r>
                        <a:rPr lang="en-US" dirty="0"/>
                        <a:t>ED for overdose </a:t>
                      </a:r>
                    </a:p>
                  </a:txBody>
                  <a:tcPr/>
                </a:tc>
                <a:tc>
                  <a:txBody>
                    <a:bodyPr/>
                    <a:lstStyle/>
                    <a:p>
                      <a:pPr algn="l"/>
                      <a:r>
                        <a:rPr lang="en-US" dirty="0"/>
                        <a:t>ED for heart attack </a:t>
                      </a:r>
                    </a:p>
                  </a:txBody>
                  <a:tcPr/>
                </a:tc>
                <a:extLst>
                  <a:ext uri="{0D108BD9-81ED-4DB2-BD59-A6C34878D82A}">
                    <a16:rowId xmlns:a16="http://schemas.microsoft.com/office/drawing/2014/main" val="1598276047"/>
                  </a:ext>
                </a:extLst>
              </a:tr>
              <a:tr h="370840">
                <a:tc>
                  <a:txBody>
                    <a:bodyPr/>
                    <a:lstStyle/>
                    <a:p>
                      <a:pPr algn="l"/>
                      <a:r>
                        <a:rPr lang="en-US" dirty="0"/>
                        <a:t>Prescription drug </a:t>
                      </a:r>
                    </a:p>
                  </a:txBody>
                  <a:tcPr/>
                </a:tc>
                <a:tc>
                  <a:txBody>
                    <a:bodyPr/>
                    <a:lstStyle/>
                    <a:p>
                      <a:pPr algn="l"/>
                      <a:r>
                        <a:rPr lang="en-US" dirty="0"/>
                        <a:t>Long-acting injectable for OUD</a:t>
                      </a:r>
                    </a:p>
                  </a:txBody>
                  <a:tcPr/>
                </a:tc>
                <a:tc>
                  <a:txBody>
                    <a:bodyPr/>
                    <a:lstStyle/>
                    <a:p>
                      <a:pPr algn="l"/>
                      <a:r>
                        <a:rPr lang="en-US" dirty="0"/>
                        <a:t>Long-acting injectable for high LDL cholesterol</a:t>
                      </a:r>
                    </a:p>
                  </a:txBody>
                  <a:tcPr/>
                </a:tc>
                <a:extLst>
                  <a:ext uri="{0D108BD9-81ED-4DB2-BD59-A6C34878D82A}">
                    <a16:rowId xmlns:a16="http://schemas.microsoft.com/office/drawing/2014/main" val="2686254099"/>
                  </a:ext>
                </a:extLst>
              </a:tr>
            </a:tbl>
          </a:graphicData>
        </a:graphic>
      </p:graphicFrame>
    </p:spTree>
    <p:extLst>
      <p:ext uri="{BB962C8B-B14F-4D97-AF65-F5344CB8AC3E}">
        <p14:creationId xmlns:p14="http://schemas.microsoft.com/office/powerpoint/2010/main" val="37631693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68F27-2632-FFBF-3337-B22947F1D421}"/>
            </a:ext>
          </a:extLst>
        </p:cNvPr>
        <p:cNvGrpSpPr/>
        <p:nvPr/>
      </p:nvGrpSpPr>
      <p:grpSpPr>
        <a:xfrm>
          <a:off x="0" y="0"/>
          <a:ext cx="0" cy="0"/>
          <a:chOff x="0" y="0"/>
          <a:chExt cx="0" cy="0"/>
        </a:xfrm>
      </p:grpSpPr>
      <p:sp>
        <p:nvSpPr>
          <p:cNvPr id="131" name="Title 5">
            <a:extLst>
              <a:ext uri="{FF2B5EF4-FFF2-40B4-BE49-F238E27FC236}">
                <a16:creationId xmlns:a16="http://schemas.microsoft.com/office/drawing/2014/main" id="{76679F83-C1CC-C9DD-7640-379B0AE79E5A}"/>
              </a:ext>
            </a:extLst>
          </p:cNvPr>
          <p:cNvSpPr txBox="1">
            <a:spLocks noGrp="1"/>
          </p:cNvSpPr>
          <p:nvPr>
            <p:ph type="title"/>
          </p:nvPr>
        </p:nvSpPr>
        <p:spPr>
          <a:xfrm>
            <a:off x="0" y="260969"/>
            <a:ext cx="9144000" cy="802260"/>
          </a:xfrm>
        </p:spPr>
        <p:txBody>
          <a:bodyPr/>
          <a:lstStyle/>
          <a:p>
            <a:r>
              <a:rPr lang="en-US" dirty="0"/>
              <a:t>Red Flags </a:t>
            </a:r>
          </a:p>
        </p:txBody>
      </p:sp>
      <p:sp>
        <p:nvSpPr>
          <p:cNvPr id="129" name="Text Placeholder 2">
            <a:extLst>
              <a:ext uri="{FF2B5EF4-FFF2-40B4-BE49-F238E27FC236}">
                <a16:creationId xmlns:a16="http://schemas.microsoft.com/office/drawing/2014/main" id="{3CFBF6C4-6AD1-AB8E-ED17-BF8DF120F504}"/>
              </a:ext>
            </a:extLst>
          </p:cNvPr>
          <p:cNvSpPr txBox="1">
            <a:spLocks noGrp="1"/>
          </p:cNvSpPr>
          <p:nvPr>
            <p:ph type="body" sz="quarter" idx="1"/>
          </p:nvPr>
        </p:nvSpPr>
        <p:spPr>
          <a:xfrm>
            <a:off x="0" y="4743451"/>
            <a:ext cx="9144000" cy="400050"/>
          </a:xfrm>
        </p:spPr>
        <p:txBody>
          <a:bodyPr>
            <a:noAutofit/>
          </a:bodyPr>
          <a:lstStyle>
            <a:lvl1pPr defTabSz="318897">
              <a:defRPr sz="930"/>
            </a:lvl1pPr>
          </a:lstStyle>
          <a:p>
            <a:r>
              <a:rPr lang="en-US" dirty="0"/>
              <a:t>USDOL, EBSA: Understanding Your Mental Health and Substance Use Disorder Benefits. https://www.dol.gov/agencies/ebsa/about-ebsa/our-activities/resource-center/publications/understanding-your-mental-health-and-substance-use-disorder-benefits. Accessed 2/16/2025.</a:t>
            </a:r>
          </a:p>
        </p:txBody>
      </p:sp>
      <p:sp>
        <p:nvSpPr>
          <p:cNvPr id="130" name="Content Placeholder 3">
            <a:extLst>
              <a:ext uri="{FF2B5EF4-FFF2-40B4-BE49-F238E27FC236}">
                <a16:creationId xmlns:a16="http://schemas.microsoft.com/office/drawing/2014/main" id="{78B013C3-7B64-2556-6C08-28B44BA2DEA1}"/>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algn="l" fontAlgn="t">
              <a:lnSpc>
                <a:spcPts val="1950"/>
              </a:lnSpc>
            </a:pPr>
            <a:endParaRPr lang="en-US" b="0" i="0" dirty="0">
              <a:solidFill>
                <a:srgbClr val="212121"/>
              </a:solidFill>
              <a:effectLst/>
              <a:latin typeface="Source Sans Pro Web"/>
            </a:endParaRPr>
          </a:p>
        </p:txBody>
      </p:sp>
      <p:sp>
        <p:nvSpPr>
          <p:cNvPr id="11" name="Content Placeholder 3">
            <a:extLst>
              <a:ext uri="{FF2B5EF4-FFF2-40B4-BE49-F238E27FC236}">
                <a16:creationId xmlns:a16="http://schemas.microsoft.com/office/drawing/2014/main" id="{4E907531-B60D-5897-561B-46D6EDE2B2FF}"/>
              </a:ext>
            </a:extLst>
          </p:cNvPr>
          <p:cNvSpPr txBox="1"/>
          <p:nvPr/>
        </p:nvSpPr>
        <p:spPr>
          <a:xfrm>
            <a:off x="609600" y="13274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Approving only a few days of benefits at a time</a:t>
            </a: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Narrow provider network</a:t>
            </a:r>
          </a:p>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Repeat prior-authorizations</a:t>
            </a: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Denial for not completing previous treatment </a:t>
            </a:r>
          </a:p>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Must update treatment plan periodically </a:t>
            </a:r>
          </a:p>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Quantitative limits on therapeutic drug testing</a:t>
            </a: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Frequent below-market/unsustainable payments for provider services </a:t>
            </a:r>
            <a:endParaRPr lang="en-US" i="0" dirty="0">
              <a:solidFill>
                <a:srgbClr val="212121"/>
              </a:solidFill>
              <a:effectLst/>
              <a:latin typeface="Source Sans Pro Web"/>
            </a:endParaRPr>
          </a:p>
          <a:p>
            <a:pPr marL="285750" indent="-285750" algn="l" fontAlgn="t">
              <a:lnSpc>
                <a:spcPts val="1950"/>
              </a:lnSpc>
              <a:buFont typeface="Arial" panose="020B0604020202020204" pitchFamily="34" charset="0"/>
              <a:buChar char="•"/>
            </a:pPr>
            <a:endParaRPr lang="en-US" b="0" i="0" dirty="0">
              <a:solidFill>
                <a:srgbClr val="212121"/>
              </a:solidFill>
              <a:effectLst/>
              <a:latin typeface="Source Sans Pro Web"/>
            </a:endParaRPr>
          </a:p>
        </p:txBody>
      </p:sp>
    </p:spTree>
    <p:extLst>
      <p:ext uri="{BB962C8B-B14F-4D97-AF65-F5344CB8AC3E}">
        <p14:creationId xmlns:p14="http://schemas.microsoft.com/office/powerpoint/2010/main" val="115204556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2730E-E7BC-D4EB-A26D-5D12CFC74BDF}"/>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FF4AD3AE-1BEE-335A-DABB-6D38861E5418}"/>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endParaRPr lang="en-US" dirty="0"/>
          </a:p>
        </p:txBody>
      </p:sp>
      <p:sp>
        <p:nvSpPr>
          <p:cNvPr id="130" name="Content Placeholder 3">
            <a:extLst>
              <a:ext uri="{FF2B5EF4-FFF2-40B4-BE49-F238E27FC236}">
                <a16:creationId xmlns:a16="http://schemas.microsoft.com/office/drawing/2014/main" id="{8CAFF7DD-818A-3EB8-7FEA-C739B7ED25BA}"/>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85750" marR="0" lvl="0" indent="-285750">
              <a:lnSpc>
                <a:spcPct val="107000"/>
              </a:lnSpc>
              <a:buFont typeface="Arial" panose="020B0604020202020204" pitchFamily="34" charset="0"/>
              <a:buChar char="•"/>
            </a:pPr>
            <a:r>
              <a:rPr lang="en-US" dirty="0"/>
              <a:t>Full medical record </a:t>
            </a:r>
          </a:p>
          <a:p>
            <a:pPr marL="285750" marR="0" lvl="0" indent="-285750">
              <a:lnSpc>
                <a:spcPct val="107000"/>
              </a:lnSpc>
              <a:buFont typeface="Arial" panose="020B0604020202020204" pitchFamily="34" charset="0"/>
              <a:buChar char="•"/>
            </a:pPr>
            <a:r>
              <a:rPr lang="en-US" dirty="0"/>
              <a:t>Copies of bills sent to patient </a:t>
            </a:r>
          </a:p>
          <a:p>
            <a:pPr marL="285750" marR="0" lvl="0" indent="-285750">
              <a:lnSpc>
                <a:spcPct val="107000"/>
              </a:lnSpc>
              <a:buFont typeface="Arial" panose="020B0604020202020204" pitchFamily="34" charset="0"/>
              <a:buChar char="•"/>
            </a:pPr>
            <a:r>
              <a:rPr lang="en-US" dirty="0"/>
              <a:t>Accounting of payments received from patient</a:t>
            </a:r>
          </a:p>
          <a:p>
            <a:pPr marL="285750" marR="0" lvl="0" indent="-285750">
              <a:lnSpc>
                <a:spcPct val="107000"/>
              </a:lnSpc>
              <a:buFont typeface="Arial" panose="020B0604020202020204" pitchFamily="34" charset="0"/>
              <a:buChar char="•"/>
            </a:pPr>
            <a:r>
              <a:rPr lang="en-US" dirty="0"/>
              <a:t>Billing and collection policy </a:t>
            </a:r>
          </a:p>
          <a:p>
            <a:pPr marL="285750" marR="0" lvl="0" indent="-285750">
              <a:lnSpc>
                <a:spcPct val="107000"/>
              </a:lnSpc>
              <a:buFont typeface="Arial" panose="020B0604020202020204" pitchFamily="34" charset="0"/>
              <a:buChar char="•"/>
            </a:pPr>
            <a:r>
              <a:rPr lang="en-US" dirty="0"/>
              <a:t>Signed Assignment of Benefits form</a:t>
            </a:r>
          </a:p>
          <a:p>
            <a:pPr marL="285750" marR="0" lvl="0" indent="-285750">
              <a:lnSpc>
                <a:spcPct val="107000"/>
              </a:lnSpc>
              <a:buFont typeface="Arial" panose="020B0604020202020204" pitchFamily="34" charset="0"/>
              <a:buChar char="•"/>
            </a:pPr>
            <a:r>
              <a:rPr lang="en-US" dirty="0"/>
              <a:t>List of all licensed employees, including credentials</a:t>
            </a:r>
          </a:p>
          <a:p>
            <a:pPr marL="285750" marR="0" lvl="0" indent="-285750">
              <a:lnSpc>
                <a:spcPct val="107000"/>
              </a:lnSpc>
              <a:buFont typeface="Arial" panose="020B0604020202020204" pitchFamily="34" charset="0"/>
              <a:buChar char="•"/>
            </a:pPr>
            <a:r>
              <a:rPr lang="en-US" dirty="0"/>
              <a:t>Proof of program licensure </a:t>
            </a:r>
          </a:p>
          <a:p>
            <a:pPr marL="285750" marR="0" lvl="0" indent="-285750">
              <a:lnSpc>
                <a:spcPct val="107000"/>
              </a:lnSpc>
              <a:buFont typeface="Arial" panose="020B0604020202020204" pitchFamily="34" charset="0"/>
              <a:buChar char="•"/>
            </a:pPr>
            <a:r>
              <a:rPr lang="en-US" dirty="0"/>
              <a:t>Proof of lab’s certification or waiver</a:t>
            </a:r>
          </a:p>
          <a:p>
            <a:pPr marL="285750" marR="0" lvl="0" indent="-285750">
              <a:lnSpc>
                <a:spcPct val="107000"/>
              </a:lnSpc>
              <a:buFont typeface="Arial" panose="020B0604020202020204" pitchFamily="34" charset="0"/>
              <a:buChar char="•"/>
            </a:pPr>
            <a:r>
              <a:rPr lang="en-US" dirty="0"/>
              <a:t>The name of the lab’s equipment manufacturer</a:t>
            </a:r>
          </a:p>
          <a:p>
            <a:pPr marL="285750" marR="0" lvl="0" indent="-285750">
              <a:lnSpc>
                <a:spcPct val="107000"/>
              </a:lnSpc>
              <a:buFont typeface="Arial" panose="020B0604020202020204" pitchFamily="34" charset="0"/>
              <a:buChar char="•"/>
            </a:pPr>
            <a:r>
              <a:rPr lang="en-US" dirty="0"/>
              <a:t>Client Handbook</a:t>
            </a:r>
          </a:p>
          <a:p>
            <a:pPr marL="285750" indent="-285750" algn="l" fontAlgn="t">
              <a:lnSpc>
                <a:spcPts val="1950"/>
              </a:lnSpc>
              <a:buFont typeface="Arial" panose="020B0604020202020204" pitchFamily="34" charset="0"/>
              <a:buChar char="•"/>
            </a:pPr>
            <a:endParaRPr lang="en-US" dirty="0">
              <a:solidFill>
                <a:srgbClr val="212121"/>
              </a:solidFill>
              <a:latin typeface="Source Sans Pro Web"/>
            </a:endParaRPr>
          </a:p>
        </p:txBody>
      </p:sp>
      <p:sp>
        <p:nvSpPr>
          <p:cNvPr id="131" name="Title 5">
            <a:extLst>
              <a:ext uri="{FF2B5EF4-FFF2-40B4-BE49-F238E27FC236}">
                <a16:creationId xmlns:a16="http://schemas.microsoft.com/office/drawing/2014/main" id="{27155B29-D355-7C40-E04A-429CC7093759}"/>
              </a:ext>
            </a:extLst>
          </p:cNvPr>
          <p:cNvSpPr txBox="1">
            <a:spLocks noGrp="1"/>
          </p:cNvSpPr>
          <p:nvPr>
            <p:ph type="title"/>
          </p:nvPr>
        </p:nvSpPr>
        <p:spPr>
          <a:xfrm>
            <a:off x="0" y="260969"/>
            <a:ext cx="9144000" cy="802260"/>
          </a:xfrm>
          <a:prstGeom prst="rect">
            <a:avLst/>
          </a:prstGeom>
        </p:spPr>
        <p:txBody>
          <a:bodyPr/>
          <a:lstStyle/>
          <a:p>
            <a:r>
              <a:rPr lang="en-US" dirty="0"/>
              <a:t>Onerous Documentation Requirements </a:t>
            </a:r>
            <a:endParaRPr dirty="0"/>
          </a:p>
        </p:txBody>
      </p:sp>
    </p:spTree>
    <p:extLst>
      <p:ext uri="{BB962C8B-B14F-4D97-AF65-F5344CB8AC3E}">
        <p14:creationId xmlns:p14="http://schemas.microsoft.com/office/powerpoint/2010/main" val="223683119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D1933-EDA1-1B73-3248-098ACDC88785}"/>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32BB7370-A68A-C1B6-D9C1-3015CFB13B64}"/>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endParaRPr lang="en-US" dirty="0"/>
          </a:p>
        </p:txBody>
      </p:sp>
      <p:sp>
        <p:nvSpPr>
          <p:cNvPr id="130" name="Content Placeholder 3">
            <a:extLst>
              <a:ext uri="{FF2B5EF4-FFF2-40B4-BE49-F238E27FC236}">
                <a16:creationId xmlns:a16="http://schemas.microsoft.com/office/drawing/2014/main" id="{9634D862-8D6B-DFFE-9B84-6C4DAF86560F}"/>
              </a:ext>
            </a:extLst>
          </p:cNvPr>
          <p:cNvSpPr txBox="1"/>
          <p:nvPr/>
        </p:nvSpPr>
        <p:spPr>
          <a:xfrm>
            <a:off x="457200" y="1175062"/>
            <a:ext cx="822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Non-payment or low payment</a:t>
            </a:r>
          </a:p>
          <a:p>
            <a:pPr marL="285750" indent="-285750" algn="l" fontAlgn="t">
              <a:lnSpc>
                <a:spcPts val="1950"/>
              </a:lnSpc>
              <a:buFont typeface="Arial" panose="020B0604020202020204" pitchFamily="34" charset="0"/>
              <a:buChar char="•"/>
            </a:pPr>
            <a:r>
              <a:rPr lang="en-US" i="0" dirty="0">
                <a:solidFill>
                  <a:srgbClr val="212121"/>
                </a:solidFill>
                <a:effectLst/>
                <a:latin typeface="Source Sans Pro Web"/>
              </a:rPr>
              <a:t>Insurer’s payment data system, a</a:t>
            </a:r>
            <a:r>
              <a:rPr lang="en-US" dirty="0">
                <a:solidFill>
                  <a:srgbClr val="212121"/>
                </a:solidFill>
                <a:latin typeface="Source Sans Pro Web"/>
              </a:rPr>
              <a:t> </a:t>
            </a:r>
            <a:r>
              <a:rPr lang="en-US" b="1" dirty="0">
                <a:solidFill>
                  <a:schemeClr val="accent1">
                    <a:lumMod val="50000"/>
                    <a:lumOff val="50000"/>
                  </a:schemeClr>
                </a:solidFill>
                <a:latin typeface="Source Sans Pro Web"/>
              </a:rPr>
              <a:t>“race-to-zero” </a:t>
            </a:r>
            <a:r>
              <a:rPr lang="en-US" b="1" i="0" dirty="0">
                <a:solidFill>
                  <a:schemeClr val="accent1">
                    <a:lumMod val="50000"/>
                    <a:lumOff val="50000"/>
                  </a:schemeClr>
                </a:solidFill>
                <a:effectLst/>
                <a:latin typeface="Source Sans Pro Web"/>
              </a:rPr>
              <a:t>self-referencing database</a:t>
            </a:r>
            <a:endParaRPr lang="en-US" dirty="0">
              <a:solidFill>
                <a:schemeClr val="accent1">
                  <a:lumMod val="50000"/>
                  <a:lumOff val="50000"/>
                </a:schemeClr>
              </a:solidFill>
              <a:latin typeface="Source Sans Pro Web"/>
            </a:endParaRP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Insurer’s expert witness</a:t>
            </a:r>
          </a:p>
          <a:p>
            <a:pPr marL="687388" lvl="3" indent="-285750" fontAlgn="t">
              <a:lnSpc>
                <a:spcPts val="1950"/>
              </a:lnSpc>
              <a:buFont typeface="Arial" panose="020B0604020202020204" pitchFamily="34" charset="0"/>
              <a:buChar char="•"/>
            </a:pPr>
            <a:r>
              <a:rPr lang="en-US" dirty="0">
                <a:solidFill>
                  <a:srgbClr val="212121"/>
                </a:solidFill>
                <a:latin typeface="Source Sans Pro Web"/>
              </a:rPr>
              <a:t>Psychosocial treatment not evidence based</a:t>
            </a:r>
          </a:p>
          <a:p>
            <a:pPr marL="687388" indent="-285750" algn="l" fontAlgn="t">
              <a:lnSpc>
                <a:spcPts val="1950"/>
              </a:lnSpc>
              <a:buFont typeface="Arial" panose="020B0604020202020204" pitchFamily="34" charset="0"/>
              <a:buChar char="•"/>
            </a:pPr>
            <a:r>
              <a:rPr lang="en-US" i="0" dirty="0">
                <a:solidFill>
                  <a:srgbClr val="212121"/>
                </a:solidFill>
                <a:effectLst/>
                <a:latin typeface="Source Sans Pro Web"/>
              </a:rPr>
              <a:t>SUD therapy could </a:t>
            </a:r>
            <a:r>
              <a:rPr lang="en-US" dirty="0">
                <a:solidFill>
                  <a:srgbClr val="212121"/>
                </a:solidFill>
                <a:latin typeface="Source Sans Pro Web"/>
              </a:rPr>
              <a:t>only be provided by masters- or doctorate-level therapists</a:t>
            </a:r>
          </a:p>
          <a:p>
            <a:pPr marL="687388" indent="-285750" algn="l" fontAlgn="t">
              <a:lnSpc>
                <a:spcPts val="1950"/>
              </a:lnSpc>
              <a:buFont typeface="Arial" panose="020B0604020202020204" pitchFamily="34" charset="0"/>
              <a:buChar char="•"/>
            </a:pPr>
            <a:r>
              <a:rPr lang="en-US" dirty="0">
                <a:solidFill>
                  <a:srgbClr val="212121"/>
                </a:solidFill>
                <a:latin typeface="Source Sans Pro Web"/>
              </a:rPr>
              <a:t>Billing for services of state-authorized “substance abuse counselors” was </a:t>
            </a:r>
            <a:r>
              <a:rPr lang="en-US" b="1" dirty="0">
                <a:solidFill>
                  <a:srgbClr val="212121"/>
                </a:solidFill>
                <a:latin typeface="Source Sans Pro Web"/>
              </a:rPr>
              <a:t>fraud</a:t>
            </a:r>
            <a:endParaRPr lang="en-US" dirty="0">
              <a:solidFill>
                <a:srgbClr val="212121"/>
              </a:solidFill>
              <a:latin typeface="Source Sans Pro Web"/>
            </a:endParaRP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Entire medical record required to test for more than five substances</a:t>
            </a:r>
          </a:p>
          <a:p>
            <a:pPr marL="285750" indent="-285750" algn="l" fontAlgn="t">
              <a:lnSpc>
                <a:spcPts val="1950"/>
              </a:lnSpc>
              <a:buFont typeface="Arial" panose="020B0604020202020204" pitchFamily="34" charset="0"/>
              <a:buChar char="•"/>
            </a:pPr>
            <a:r>
              <a:rPr lang="en-US" dirty="0">
                <a:solidFill>
                  <a:srgbClr val="212121"/>
                </a:solidFill>
                <a:latin typeface="Source Sans Pro Web"/>
              </a:rPr>
              <a:t>Appeal required to test for more than eight substances</a:t>
            </a:r>
          </a:p>
        </p:txBody>
      </p:sp>
      <p:sp>
        <p:nvSpPr>
          <p:cNvPr id="131" name="Title 5">
            <a:extLst>
              <a:ext uri="{FF2B5EF4-FFF2-40B4-BE49-F238E27FC236}">
                <a16:creationId xmlns:a16="http://schemas.microsoft.com/office/drawing/2014/main" id="{7F111D82-6CE5-E789-71DF-505EA4FE8E89}"/>
              </a:ext>
            </a:extLst>
          </p:cNvPr>
          <p:cNvSpPr txBox="1">
            <a:spLocks noGrp="1"/>
          </p:cNvSpPr>
          <p:nvPr>
            <p:ph type="title"/>
          </p:nvPr>
        </p:nvSpPr>
        <p:spPr>
          <a:xfrm>
            <a:off x="0" y="260969"/>
            <a:ext cx="9144000" cy="802260"/>
          </a:xfrm>
          <a:prstGeom prst="rect">
            <a:avLst/>
          </a:prstGeom>
        </p:spPr>
        <p:txBody>
          <a:bodyPr/>
          <a:lstStyle/>
          <a:p>
            <a:r>
              <a:rPr lang="en-US" dirty="0"/>
              <a:t>Case Study</a:t>
            </a:r>
            <a:endParaRPr dirty="0"/>
          </a:p>
        </p:txBody>
      </p:sp>
    </p:spTree>
    <p:extLst>
      <p:ext uri="{BB962C8B-B14F-4D97-AF65-F5344CB8AC3E}">
        <p14:creationId xmlns:p14="http://schemas.microsoft.com/office/powerpoint/2010/main" val="271137073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98BB-984F-119B-7309-B96026D16CBC}"/>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7DF31EDA-3256-E20F-619A-87D923C54E9C}"/>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endParaRPr lang="en-US" dirty="0"/>
          </a:p>
        </p:txBody>
      </p:sp>
      <p:sp>
        <p:nvSpPr>
          <p:cNvPr id="130" name="Content Placeholder 3">
            <a:extLst>
              <a:ext uri="{FF2B5EF4-FFF2-40B4-BE49-F238E27FC236}">
                <a16:creationId xmlns:a16="http://schemas.microsoft.com/office/drawing/2014/main" id="{0D5D0D31-E5D1-A6ED-2D40-8443DD16B74E}"/>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71450" marR="0" lvl="0" indent="-171450">
              <a:lnSpc>
                <a:spcPct val="107000"/>
              </a:lnSpc>
              <a:buFont typeface="Arial" panose="020B0604020202020204" pitchFamily="34" charset="0"/>
              <a:buChar char="•"/>
            </a:pPr>
            <a:r>
              <a:rPr lang="en-US" b="0" dirty="0"/>
              <a:t>“Outpatient review program” uses a pricing database to calculate out-of-network provider payment rates. </a:t>
            </a:r>
          </a:p>
          <a:p>
            <a:pPr marL="171450" marR="0" lvl="0" indent="-171450">
              <a:lnSpc>
                <a:spcPct val="107000"/>
              </a:lnSpc>
              <a:buFont typeface="Arial" panose="020B0604020202020204" pitchFamily="34" charset="0"/>
              <a:buChar char="•"/>
            </a:pPr>
            <a:r>
              <a:rPr lang="en-US" b="0" dirty="0"/>
              <a:t>Insurer pays the lesser of the provider’s charge or the “usual and customary” value drawn from the database.</a:t>
            </a:r>
          </a:p>
          <a:p>
            <a:pPr marL="171450" marR="0" lvl="0" indent="-171450">
              <a:lnSpc>
                <a:spcPct val="107000"/>
              </a:lnSpc>
              <a:buFont typeface="Arial" panose="020B0604020202020204" pitchFamily="34" charset="0"/>
              <a:buChar char="•"/>
            </a:pPr>
            <a:r>
              <a:rPr lang="en-US" b="0" dirty="0"/>
              <a:t>When the lower payment is fed back into the database, the figure decreases the “usual and customary” value.</a:t>
            </a:r>
            <a:endParaRPr lang="en-US" b="1" dirty="0"/>
          </a:p>
        </p:txBody>
      </p:sp>
      <p:sp>
        <p:nvSpPr>
          <p:cNvPr id="131" name="Title 5">
            <a:extLst>
              <a:ext uri="{FF2B5EF4-FFF2-40B4-BE49-F238E27FC236}">
                <a16:creationId xmlns:a16="http://schemas.microsoft.com/office/drawing/2014/main" id="{FF1BC114-08A5-620E-4AA4-3AB07CD4719B}"/>
              </a:ext>
            </a:extLst>
          </p:cNvPr>
          <p:cNvSpPr txBox="1">
            <a:spLocks noGrp="1"/>
          </p:cNvSpPr>
          <p:nvPr>
            <p:ph type="title"/>
          </p:nvPr>
        </p:nvSpPr>
        <p:spPr>
          <a:xfrm>
            <a:off x="0" y="260969"/>
            <a:ext cx="9144000" cy="802260"/>
          </a:xfrm>
          <a:prstGeom prst="rect">
            <a:avLst/>
          </a:prstGeom>
        </p:spPr>
        <p:txBody>
          <a:bodyPr/>
          <a:lstStyle/>
          <a:p>
            <a:pPr marL="0" marR="0" lvl="0" indent="0">
              <a:lnSpc>
                <a:spcPct val="107000"/>
              </a:lnSpc>
              <a:buFont typeface="Arial" panose="020B0604020202020204" pitchFamily="34" charset="0"/>
              <a:buNone/>
            </a:pPr>
            <a:r>
              <a:rPr lang="en-US" dirty="0"/>
              <a:t>“Race-to-Zero” Self-Referencing Database</a:t>
            </a:r>
          </a:p>
        </p:txBody>
      </p:sp>
    </p:spTree>
    <p:extLst>
      <p:ext uri="{BB962C8B-B14F-4D97-AF65-F5344CB8AC3E}">
        <p14:creationId xmlns:p14="http://schemas.microsoft.com/office/powerpoint/2010/main" val="25768001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E70B9-A060-C31A-53F4-D0CED1270C5A}"/>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DD75F63C-856C-787F-1C81-32DF3844BD52}"/>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endParaRPr lang="en-US" dirty="0"/>
          </a:p>
        </p:txBody>
      </p:sp>
      <p:sp>
        <p:nvSpPr>
          <p:cNvPr id="130" name="Content Placeholder 3">
            <a:extLst>
              <a:ext uri="{FF2B5EF4-FFF2-40B4-BE49-F238E27FC236}">
                <a16:creationId xmlns:a16="http://schemas.microsoft.com/office/drawing/2014/main" id="{2AC21A46-919F-4628-0D35-A9555F29B71F}"/>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171450" marR="0" lvl="0" indent="-171450">
              <a:lnSpc>
                <a:spcPct val="107000"/>
              </a:lnSpc>
              <a:buFont typeface="Arial" panose="020B0604020202020204" pitchFamily="34" charset="0"/>
              <a:buChar char="•"/>
            </a:pPr>
            <a:r>
              <a:rPr lang="en-US" b="0" dirty="0"/>
              <a:t>Valuing a service by looking to a similar service (typically using Medicare codes and rates)</a:t>
            </a:r>
          </a:p>
          <a:p>
            <a:pPr marL="171450" marR="0" lvl="0" indent="-171450">
              <a:lnSpc>
                <a:spcPct val="107000"/>
              </a:lnSpc>
              <a:buFont typeface="Arial" panose="020B0604020202020204" pitchFamily="34" charset="0"/>
              <a:buChar char="•"/>
            </a:pPr>
            <a:r>
              <a:rPr lang="en-US" b="0" dirty="0"/>
              <a:t>Medicare does not cover most SUD services </a:t>
            </a:r>
          </a:p>
          <a:p>
            <a:pPr marL="171450" marR="0" lvl="0" indent="-171450">
              <a:lnSpc>
                <a:spcPct val="107000"/>
              </a:lnSpc>
              <a:buFont typeface="Arial" panose="020B0604020202020204" pitchFamily="34" charset="0"/>
              <a:buChar char="•"/>
            </a:pPr>
            <a:r>
              <a:rPr lang="en-US" b="0" dirty="0"/>
              <a:t>Insurers crosswalk to lower-cost services or lower levels of care </a:t>
            </a:r>
          </a:p>
          <a:p>
            <a:pPr marL="171450" marR="0" lvl="0" indent="-171450">
              <a:lnSpc>
                <a:spcPct val="107000"/>
              </a:lnSpc>
              <a:buFont typeface="Arial" panose="020B0604020202020204" pitchFamily="34" charset="0"/>
              <a:buChar char="•"/>
            </a:pPr>
            <a:r>
              <a:rPr lang="en-US" dirty="0"/>
              <a:t>Differences </a:t>
            </a:r>
            <a:r>
              <a:rPr lang="en-US"/>
              <a:t>between RTF </a:t>
            </a:r>
            <a:r>
              <a:rPr lang="en-US" dirty="0"/>
              <a:t>and SNF</a:t>
            </a:r>
          </a:p>
          <a:p>
            <a:pPr marL="519113" marR="0" lvl="0" indent="-171450">
              <a:lnSpc>
                <a:spcPct val="107000"/>
              </a:lnSpc>
              <a:buFont typeface="Arial" panose="020B0604020202020204" pitchFamily="34" charset="0"/>
              <a:buChar char="•"/>
            </a:pPr>
            <a:r>
              <a:rPr lang="en-US" dirty="0"/>
              <a:t>Services</a:t>
            </a:r>
          </a:p>
          <a:p>
            <a:pPr marL="519113" marR="0" lvl="0" indent="-171450">
              <a:lnSpc>
                <a:spcPct val="107000"/>
              </a:lnSpc>
              <a:buFont typeface="Arial" panose="020B0604020202020204" pitchFamily="34" charset="0"/>
              <a:buChar char="•"/>
            </a:pPr>
            <a:r>
              <a:rPr lang="en-US" dirty="0"/>
              <a:t>Patients</a:t>
            </a:r>
          </a:p>
          <a:p>
            <a:pPr marL="519113" marR="0" lvl="0" indent="-171450">
              <a:lnSpc>
                <a:spcPct val="107000"/>
              </a:lnSpc>
              <a:buFont typeface="Arial" panose="020B0604020202020204" pitchFamily="34" charset="0"/>
              <a:buChar char="•"/>
            </a:pPr>
            <a:r>
              <a:rPr lang="en-US" dirty="0"/>
              <a:t>Risks of harm (to self and others)</a:t>
            </a:r>
          </a:p>
          <a:p>
            <a:pPr marL="519113" marR="0" lvl="0" indent="-171450">
              <a:lnSpc>
                <a:spcPct val="107000"/>
              </a:lnSpc>
              <a:buFont typeface="Arial" panose="020B0604020202020204" pitchFamily="34" charset="0"/>
              <a:buChar char="•"/>
            </a:pPr>
            <a:r>
              <a:rPr lang="en-US" dirty="0"/>
              <a:t>Resources needed</a:t>
            </a:r>
          </a:p>
          <a:p>
            <a:pPr marL="519113" marR="0" lvl="0" indent="-171450">
              <a:lnSpc>
                <a:spcPct val="107000"/>
              </a:lnSpc>
              <a:buFont typeface="Arial" panose="020B0604020202020204" pitchFamily="34" charset="0"/>
              <a:buChar char="•"/>
            </a:pPr>
            <a:r>
              <a:rPr lang="en-US" dirty="0"/>
              <a:t>Staffing</a:t>
            </a:r>
          </a:p>
          <a:p>
            <a:pPr marL="339725" marR="0" lvl="0" indent="-171450">
              <a:lnSpc>
                <a:spcPct val="107000"/>
              </a:lnSpc>
              <a:buFont typeface="Arial" panose="020B0604020202020204" pitchFamily="34" charset="0"/>
              <a:buChar char="•"/>
            </a:pPr>
            <a:endParaRPr lang="en-US" b="0" dirty="0"/>
          </a:p>
        </p:txBody>
      </p:sp>
      <p:sp>
        <p:nvSpPr>
          <p:cNvPr id="131" name="Title 5">
            <a:extLst>
              <a:ext uri="{FF2B5EF4-FFF2-40B4-BE49-F238E27FC236}">
                <a16:creationId xmlns:a16="http://schemas.microsoft.com/office/drawing/2014/main" id="{85A77B37-D108-94C4-225F-FC20CAE4B356}"/>
              </a:ext>
            </a:extLst>
          </p:cNvPr>
          <p:cNvSpPr txBox="1">
            <a:spLocks noGrp="1"/>
          </p:cNvSpPr>
          <p:nvPr>
            <p:ph type="title"/>
          </p:nvPr>
        </p:nvSpPr>
        <p:spPr>
          <a:xfrm>
            <a:off x="0" y="260969"/>
            <a:ext cx="9144000" cy="802260"/>
          </a:xfrm>
          <a:prstGeom prst="rect">
            <a:avLst/>
          </a:prstGeom>
        </p:spPr>
        <p:txBody>
          <a:bodyPr/>
          <a:lstStyle/>
          <a:p>
            <a:r>
              <a:rPr lang="en-US" dirty="0"/>
              <a:t>Crosswalking</a:t>
            </a:r>
            <a:endParaRPr dirty="0"/>
          </a:p>
        </p:txBody>
      </p:sp>
    </p:spTree>
    <p:extLst>
      <p:ext uri="{BB962C8B-B14F-4D97-AF65-F5344CB8AC3E}">
        <p14:creationId xmlns:p14="http://schemas.microsoft.com/office/powerpoint/2010/main" val="109064666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B650-9E4F-5A83-2C40-B9E495FA71D9}"/>
              </a:ext>
            </a:extLst>
          </p:cNvPr>
          <p:cNvSpPr>
            <a:spLocks noGrp="1"/>
          </p:cNvSpPr>
          <p:nvPr>
            <p:ph type="title"/>
          </p:nvPr>
        </p:nvSpPr>
        <p:spPr/>
        <p:txBody>
          <a:bodyPr/>
          <a:lstStyle/>
          <a:p>
            <a:r>
              <a:rPr lang="en-US" dirty="0"/>
              <a:t>Credentialing Requirements</a:t>
            </a:r>
          </a:p>
        </p:txBody>
      </p:sp>
      <p:sp>
        <p:nvSpPr>
          <p:cNvPr id="3" name="Text Placeholder 2">
            <a:extLst>
              <a:ext uri="{FF2B5EF4-FFF2-40B4-BE49-F238E27FC236}">
                <a16:creationId xmlns:a16="http://schemas.microsoft.com/office/drawing/2014/main" id="{3B2A6DB4-D092-4A7B-A4C7-1F32015B7813}"/>
              </a:ext>
            </a:extLst>
          </p:cNvPr>
          <p:cNvSpPr>
            <a:spLocks noGrp="1"/>
          </p:cNvSpPr>
          <p:nvPr>
            <p:ph type="body" sz="quarter" idx="1"/>
          </p:nvPr>
        </p:nvSpPr>
        <p:spPr/>
        <p:txBody>
          <a:bodyPr>
            <a:normAutofit lnSpcReduction="10000"/>
          </a:bodyPr>
          <a:lstStyle/>
          <a:p>
            <a:endParaRPr lang="en-US"/>
          </a:p>
        </p:txBody>
      </p:sp>
      <p:graphicFrame>
        <p:nvGraphicFramePr>
          <p:cNvPr id="4" name="Table 3">
            <a:extLst>
              <a:ext uri="{FF2B5EF4-FFF2-40B4-BE49-F238E27FC236}">
                <a16:creationId xmlns:a16="http://schemas.microsoft.com/office/drawing/2014/main" id="{A8453FFF-FBE0-9704-BF89-9B198AA73455}"/>
              </a:ext>
            </a:extLst>
          </p:cNvPr>
          <p:cNvGraphicFramePr>
            <a:graphicFrameLocks noGrp="1"/>
          </p:cNvGraphicFramePr>
          <p:nvPr>
            <p:extLst>
              <p:ext uri="{D42A27DB-BD31-4B8C-83A1-F6EECF244321}">
                <p14:modId xmlns:p14="http://schemas.microsoft.com/office/powerpoint/2010/main" val="832701466"/>
              </p:ext>
            </p:extLst>
          </p:nvPr>
        </p:nvGraphicFramePr>
        <p:xfrm>
          <a:off x="1524000" y="1746381"/>
          <a:ext cx="6096000" cy="1742440"/>
        </p:xfrm>
        <a:graphic>
          <a:graphicData uri="http://schemas.openxmlformats.org/drawingml/2006/table">
            <a:tbl>
              <a:tblPr firstRow="1" bandRow="1">
                <a:tableStyleId>{775DCB02-9BB8-47FD-8907-85C794F793BA}</a:tableStyleId>
              </a:tblPr>
              <a:tblGrid>
                <a:gridCol w="2032000">
                  <a:extLst>
                    <a:ext uri="{9D8B030D-6E8A-4147-A177-3AD203B41FA5}">
                      <a16:colId xmlns:a16="http://schemas.microsoft.com/office/drawing/2014/main" val="914390298"/>
                    </a:ext>
                  </a:extLst>
                </a:gridCol>
                <a:gridCol w="2032000">
                  <a:extLst>
                    <a:ext uri="{9D8B030D-6E8A-4147-A177-3AD203B41FA5}">
                      <a16:colId xmlns:a16="http://schemas.microsoft.com/office/drawing/2014/main" val="3030783647"/>
                    </a:ext>
                  </a:extLst>
                </a:gridCol>
                <a:gridCol w="2032000">
                  <a:extLst>
                    <a:ext uri="{9D8B030D-6E8A-4147-A177-3AD203B41FA5}">
                      <a16:colId xmlns:a16="http://schemas.microsoft.com/office/drawing/2014/main" val="2524931219"/>
                    </a:ext>
                  </a:extLst>
                </a:gridCol>
              </a:tblGrid>
              <a:tr h="370840">
                <a:tc>
                  <a:txBody>
                    <a:bodyPr/>
                    <a:lstStyle/>
                    <a:p>
                      <a:pPr algn="l"/>
                      <a:r>
                        <a:rPr lang="en-US" dirty="0"/>
                        <a:t>In-network residential</a:t>
                      </a:r>
                    </a:p>
                  </a:txBody>
                  <a:tcPr/>
                </a:tc>
                <a:tc>
                  <a:txBody>
                    <a:bodyPr/>
                    <a:lstStyle/>
                    <a:p>
                      <a:pPr algn="l"/>
                      <a:r>
                        <a:rPr lang="en-US" dirty="0"/>
                        <a:t>Out-of-network residential treatment </a:t>
                      </a:r>
                    </a:p>
                  </a:txBody>
                  <a:tcPr/>
                </a:tc>
                <a:tc>
                  <a:txBody>
                    <a:bodyPr/>
                    <a:lstStyle/>
                    <a:p>
                      <a:pPr algn="l"/>
                      <a:r>
                        <a:rPr lang="en-US" dirty="0"/>
                        <a:t>Out-of-network residential withdrawal management </a:t>
                      </a:r>
                    </a:p>
                  </a:txBody>
                  <a:tcPr/>
                </a:tc>
                <a:extLst>
                  <a:ext uri="{0D108BD9-81ED-4DB2-BD59-A6C34878D82A}">
                    <a16:rowId xmlns:a16="http://schemas.microsoft.com/office/drawing/2014/main" val="4138364603"/>
                  </a:ext>
                </a:extLst>
              </a:tr>
              <a:tr h="370840">
                <a:tc>
                  <a:txBody>
                    <a:bodyPr/>
                    <a:lstStyle/>
                    <a:p>
                      <a:pPr algn="l"/>
                      <a:r>
                        <a:rPr lang="en-US" dirty="0"/>
                        <a:t>Accredited</a:t>
                      </a:r>
                    </a:p>
                  </a:txBody>
                  <a:tcPr/>
                </a:tc>
                <a:tc>
                  <a:txBody>
                    <a:bodyPr/>
                    <a:lstStyle/>
                    <a:p>
                      <a:pPr algn="l"/>
                      <a:r>
                        <a:rPr lang="en-US" dirty="0"/>
                        <a:t>Accredited</a:t>
                      </a:r>
                    </a:p>
                  </a:txBody>
                  <a:tcPr/>
                </a:tc>
                <a:tc>
                  <a:txBody>
                    <a:bodyPr/>
                    <a:lstStyle/>
                    <a:p>
                      <a:pPr algn="l"/>
                      <a:r>
                        <a:rPr lang="en-US" dirty="0"/>
                        <a:t>Accredited</a:t>
                      </a:r>
                    </a:p>
                  </a:txBody>
                  <a:tcPr/>
                </a:tc>
                <a:extLst>
                  <a:ext uri="{0D108BD9-81ED-4DB2-BD59-A6C34878D82A}">
                    <a16:rowId xmlns:a16="http://schemas.microsoft.com/office/drawing/2014/main" val="831998252"/>
                  </a:ext>
                </a:extLst>
              </a:tr>
              <a:tr h="370840">
                <a:tc>
                  <a:txBody>
                    <a:bodyPr/>
                    <a:lstStyle/>
                    <a:p>
                      <a:pPr algn="l"/>
                      <a:r>
                        <a:rPr lang="en-US" dirty="0"/>
                        <a:t>Accepts in-network rates</a:t>
                      </a:r>
                    </a:p>
                  </a:txBody>
                  <a:tcPr/>
                </a:tc>
                <a:tc>
                  <a:txBody>
                    <a:bodyPr/>
                    <a:lstStyle/>
                    <a:p>
                      <a:pPr algn="l"/>
                      <a:r>
                        <a:rPr lang="en-US" dirty="0"/>
                        <a:t>Provider on duty and active day and evening </a:t>
                      </a:r>
                    </a:p>
                  </a:txBody>
                  <a:tcPr/>
                </a:tc>
                <a:tc>
                  <a:txBody>
                    <a:bodyPr/>
                    <a:lstStyle/>
                    <a:p>
                      <a:pPr algn="l"/>
                      <a:r>
                        <a:rPr lang="en-US" dirty="0"/>
                        <a:t>Nurse onsite 24/7</a:t>
                      </a:r>
                    </a:p>
                  </a:txBody>
                  <a:tcPr/>
                </a:tc>
                <a:extLst>
                  <a:ext uri="{0D108BD9-81ED-4DB2-BD59-A6C34878D82A}">
                    <a16:rowId xmlns:a16="http://schemas.microsoft.com/office/drawing/2014/main" val="3301385505"/>
                  </a:ext>
                </a:extLst>
              </a:tr>
              <a:tr h="370840">
                <a:tc>
                  <a:txBody>
                    <a:bodyPr/>
                    <a:lstStyle/>
                    <a:p>
                      <a:pPr algn="l"/>
                      <a:endParaRPr lang="en-US"/>
                    </a:p>
                  </a:txBody>
                  <a:tcPr/>
                </a:tc>
                <a:tc>
                  <a:txBody>
                    <a:bodyPr/>
                    <a:lstStyle/>
                    <a:p>
                      <a:pPr algn="l"/>
                      <a:r>
                        <a:rPr lang="en-US" dirty="0"/>
                        <a:t>Physician medical director</a:t>
                      </a:r>
                    </a:p>
                  </a:txBody>
                  <a:tcPr/>
                </a:tc>
                <a:tc>
                  <a:txBody>
                    <a:bodyPr/>
                    <a:lstStyle/>
                    <a:p>
                      <a:pPr algn="l"/>
                      <a:r>
                        <a:rPr lang="en-US" dirty="0"/>
                        <a:t>Physician immediately available</a:t>
                      </a:r>
                    </a:p>
                  </a:txBody>
                  <a:tcPr/>
                </a:tc>
                <a:extLst>
                  <a:ext uri="{0D108BD9-81ED-4DB2-BD59-A6C34878D82A}">
                    <a16:rowId xmlns:a16="http://schemas.microsoft.com/office/drawing/2014/main" val="3419178333"/>
                  </a:ext>
                </a:extLst>
              </a:tr>
            </a:tbl>
          </a:graphicData>
        </a:graphic>
      </p:graphicFrame>
    </p:spTree>
    <p:extLst>
      <p:ext uri="{BB962C8B-B14F-4D97-AF65-F5344CB8AC3E}">
        <p14:creationId xmlns:p14="http://schemas.microsoft.com/office/powerpoint/2010/main" val="405179426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AA17-6382-1028-95DF-3AACBEC3C910}"/>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F8D66A7E-3BD1-BAA8-A303-4B9AA7595A44}"/>
              </a:ext>
            </a:extLst>
          </p:cNvPr>
          <p:cNvSpPr txBox="1">
            <a:spLocks noGrp="1"/>
          </p:cNvSpPr>
          <p:nvPr>
            <p:ph type="body" sz="quarter" idx="1"/>
          </p:nvPr>
        </p:nvSpPr>
        <p:spPr>
          <a:xfrm>
            <a:off x="0" y="4743451"/>
            <a:ext cx="9144000" cy="400050"/>
          </a:xfrm>
          <a:prstGeom prst="rect">
            <a:avLst/>
          </a:prstGeom>
        </p:spPr>
        <p:txBody>
          <a:bodyPr>
            <a:normAutofit/>
          </a:bodyPr>
          <a:lstStyle>
            <a:lvl1pPr defTabSz="318897">
              <a:defRPr sz="930"/>
            </a:lvl1pPr>
          </a:lstStyle>
          <a:p>
            <a:endParaRPr lang="en-US" dirty="0"/>
          </a:p>
        </p:txBody>
      </p:sp>
      <p:sp>
        <p:nvSpPr>
          <p:cNvPr id="130" name="Content Placeholder 3">
            <a:extLst>
              <a:ext uri="{FF2B5EF4-FFF2-40B4-BE49-F238E27FC236}">
                <a16:creationId xmlns:a16="http://schemas.microsoft.com/office/drawing/2014/main" id="{5E2B947D-A7AA-B883-545A-F12A3C0492BD}"/>
              </a:ext>
            </a:extLst>
          </p:cNvPr>
          <p:cNvSpPr txBox="1"/>
          <p:nvPr/>
        </p:nvSpPr>
        <p:spPr>
          <a:xfrm>
            <a:off x="457200" y="1175062"/>
            <a:ext cx="822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85750" indent="-285750">
              <a:lnSpc>
                <a:spcPct val="107000"/>
              </a:lnSpc>
              <a:buFont typeface="Arial" panose="020B0604020202020204" pitchFamily="34" charset="0"/>
              <a:buChar char="•"/>
            </a:pPr>
            <a:r>
              <a:rPr lang="en-US" dirty="0"/>
              <a:t>“Single case” or “global” agreements</a:t>
            </a:r>
          </a:p>
          <a:p>
            <a:pPr marL="285750" marR="0" lvl="0" indent="-285750">
              <a:lnSpc>
                <a:spcPct val="107000"/>
              </a:lnSpc>
              <a:buFont typeface="Arial" panose="020B0604020202020204" pitchFamily="34" charset="0"/>
              <a:buChar char="•"/>
            </a:pPr>
            <a:r>
              <a:rPr lang="en-US" dirty="0"/>
              <a:t>Industry-written “guidelines” </a:t>
            </a:r>
          </a:p>
          <a:p>
            <a:pPr marL="285750" indent="-285750">
              <a:lnSpc>
                <a:spcPct val="107000"/>
              </a:lnSpc>
              <a:buFont typeface="Arial" panose="020B0604020202020204" pitchFamily="34" charset="0"/>
              <a:buChar char="•"/>
            </a:pPr>
            <a:r>
              <a:rPr lang="en-US" dirty="0"/>
              <a:t>Skirting ERISA protections (low payment vs non-payment)</a:t>
            </a:r>
          </a:p>
          <a:p>
            <a:pPr marL="285750" indent="-285750">
              <a:lnSpc>
                <a:spcPct val="107000"/>
              </a:lnSpc>
              <a:buFont typeface="Arial" panose="020B0604020202020204" pitchFamily="34" charset="0"/>
              <a:buChar char="•"/>
            </a:pPr>
            <a:r>
              <a:rPr lang="en-US" dirty="0"/>
              <a:t>Pricing and payment contractors have no fiduciary duties to plan participants</a:t>
            </a:r>
          </a:p>
          <a:p>
            <a:pPr marL="285750" indent="-285750">
              <a:lnSpc>
                <a:spcPct val="107000"/>
              </a:lnSpc>
              <a:buFont typeface="Arial" panose="020B0604020202020204" pitchFamily="34" charset="0"/>
              <a:buChar char="•"/>
            </a:pPr>
            <a:r>
              <a:rPr lang="en-US" dirty="0"/>
              <a:t>Cost-containment companies’ fees are not disclosed on EOB or in plan documents</a:t>
            </a:r>
          </a:p>
          <a:p>
            <a:pPr marL="285750" indent="-285750">
              <a:lnSpc>
                <a:spcPct val="107000"/>
              </a:lnSpc>
              <a:buFont typeface="Arial" panose="020B0604020202020204" pitchFamily="34" charset="0"/>
              <a:buChar char="•"/>
            </a:pPr>
            <a:endParaRPr lang="en-US" dirty="0"/>
          </a:p>
          <a:p>
            <a:pPr marL="285750" marR="0" lvl="0" indent="-285750">
              <a:lnSpc>
                <a:spcPct val="107000"/>
              </a:lnSpc>
              <a:buFont typeface="Arial" panose="020B0604020202020204" pitchFamily="34" charset="0"/>
              <a:buChar char="•"/>
            </a:pPr>
            <a:endParaRPr lang="en-US" dirty="0"/>
          </a:p>
        </p:txBody>
      </p:sp>
      <p:sp>
        <p:nvSpPr>
          <p:cNvPr id="131" name="Title 5">
            <a:extLst>
              <a:ext uri="{FF2B5EF4-FFF2-40B4-BE49-F238E27FC236}">
                <a16:creationId xmlns:a16="http://schemas.microsoft.com/office/drawing/2014/main" id="{DB80D453-F09E-B586-89E1-285F5A6EF700}"/>
              </a:ext>
            </a:extLst>
          </p:cNvPr>
          <p:cNvSpPr txBox="1">
            <a:spLocks noGrp="1"/>
          </p:cNvSpPr>
          <p:nvPr>
            <p:ph type="title"/>
          </p:nvPr>
        </p:nvSpPr>
        <p:spPr>
          <a:xfrm>
            <a:off x="0" y="260969"/>
            <a:ext cx="9144000" cy="802260"/>
          </a:xfrm>
          <a:prstGeom prst="rect">
            <a:avLst/>
          </a:prstGeom>
        </p:spPr>
        <p:txBody>
          <a:bodyPr/>
          <a:lstStyle/>
          <a:p>
            <a:r>
              <a:rPr lang="en-US" dirty="0"/>
              <a:t>Other Industry Practices and Effects</a:t>
            </a:r>
            <a:endParaRPr dirty="0"/>
          </a:p>
        </p:txBody>
      </p:sp>
    </p:spTree>
    <p:extLst>
      <p:ext uri="{BB962C8B-B14F-4D97-AF65-F5344CB8AC3E}">
        <p14:creationId xmlns:p14="http://schemas.microsoft.com/office/powerpoint/2010/main" val="4925895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2A6B50E-7D05-FF9C-9519-03B8169D44FB}"/>
              </a:ext>
            </a:extLst>
          </p:cNvPr>
          <p:cNvSpPr>
            <a:spLocks noGrp="1"/>
          </p:cNvSpPr>
          <p:nvPr>
            <p:ph type="body" sz="quarter" idx="1"/>
          </p:nvPr>
        </p:nvSpPr>
        <p:spPr/>
        <p:txBody>
          <a:bodyPr>
            <a:normAutofit lnSpcReduction="10000"/>
          </a:bodyPr>
          <a:lstStyle/>
          <a:p>
            <a:r>
              <a:rPr lang="en-US" dirty="0"/>
              <a:t>Reprinted with permission from Arnall Golden Gregory LLP.</a:t>
            </a:r>
          </a:p>
        </p:txBody>
      </p:sp>
      <p:sp>
        <p:nvSpPr>
          <p:cNvPr id="2" name="Title 1">
            <a:extLst>
              <a:ext uri="{FF2B5EF4-FFF2-40B4-BE49-F238E27FC236}">
                <a16:creationId xmlns:a16="http://schemas.microsoft.com/office/drawing/2014/main" id="{F0AA229A-6107-86E1-6DD5-C55B3C1F05C2}"/>
              </a:ext>
            </a:extLst>
          </p:cNvPr>
          <p:cNvSpPr>
            <a:spLocks noGrp="1"/>
          </p:cNvSpPr>
          <p:nvPr>
            <p:ph type="title" idx="4294967295"/>
          </p:nvPr>
        </p:nvSpPr>
        <p:spPr>
          <a:xfrm>
            <a:off x="585899" y="241300"/>
            <a:ext cx="6515100" cy="671513"/>
          </a:xfrm>
        </p:spPr>
        <p:txBody>
          <a:bodyPr>
            <a:noAutofit/>
          </a:bodyPr>
          <a:lstStyle/>
          <a:p>
            <a:r>
              <a:rPr lang="en-US" sz="1800" dirty="0"/>
              <a:t>Example → Cost Containment Contractor Drives up Cost of Healthcare to the Detriment of Plan Members and Plan Sponsors</a:t>
            </a:r>
          </a:p>
        </p:txBody>
      </p:sp>
      <p:graphicFrame>
        <p:nvGraphicFramePr>
          <p:cNvPr id="4" name="Content Placeholder 5">
            <a:extLst>
              <a:ext uri="{FF2B5EF4-FFF2-40B4-BE49-F238E27FC236}">
                <a16:creationId xmlns:a16="http://schemas.microsoft.com/office/drawing/2014/main" id="{B0101A72-B5B5-941D-9133-118A49DAF0B3}"/>
              </a:ext>
            </a:extLst>
          </p:cNvPr>
          <p:cNvGraphicFramePr>
            <a:graphicFrameLocks/>
          </p:cNvGraphicFramePr>
          <p:nvPr/>
        </p:nvGraphicFramePr>
        <p:xfrm>
          <a:off x="585899" y="1246555"/>
          <a:ext cx="7972425" cy="340637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0549E22-5B11-02ED-CA99-7A25BD46E200}"/>
              </a:ext>
            </a:extLst>
          </p:cNvPr>
          <p:cNvSpPr/>
          <p:nvPr/>
        </p:nvSpPr>
        <p:spPr>
          <a:xfrm>
            <a:off x="7398394" y="1768642"/>
            <a:ext cx="601578" cy="445169"/>
          </a:xfrm>
          <a:prstGeom prst="rect">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9423663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74EA6-482B-93BE-01C3-106F8AC6610F}"/>
              </a:ext>
            </a:extLst>
          </p:cNvPr>
          <p:cNvSpPr>
            <a:spLocks noGrp="1"/>
          </p:cNvSpPr>
          <p:nvPr>
            <p:ph type="title"/>
          </p:nvPr>
        </p:nvSpPr>
        <p:spPr>
          <a:xfrm>
            <a:off x="629841" y="273844"/>
            <a:ext cx="7886700" cy="994172"/>
          </a:xfrm>
        </p:spPr>
        <p:txBody>
          <a:bodyPr/>
          <a:lstStyle/>
          <a:p>
            <a:r>
              <a:rPr lang="en-US" dirty="0"/>
              <a:t>NYT Reporting </a:t>
            </a:r>
          </a:p>
        </p:txBody>
      </p:sp>
      <p:sp>
        <p:nvSpPr>
          <p:cNvPr id="3" name="Text Placeholder 2">
            <a:extLst>
              <a:ext uri="{FF2B5EF4-FFF2-40B4-BE49-F238E27FC236}">
                <a16:creationId xmlns:a16="http://schemas.microsoft.com/office/drawing/2014/main" id="{5E60A527-12A0-29EF-7EF0-3534FD60B255}"/>
              </a:ext>
            </a:extLst>
          </p:cNvPr>
          <p:cNvSpPr>
            <a:spLocks noGrp="1"/>
          </p:cNvSpPr>
          <p:nvPr>
            <p:ph type="body" idx="1"/>
          </p:nvPr>
        </p:nvSpPr>
        <p:spPr>
          <a:xfrm>
            <a:off x="629842" y="1260872"/>
            <a:ext cx="3868340" cy="617934"/>
          </a:xfrm>
        </p:spPr>
        <p:txBody>
          <a:bodyPr/>
          <a:lstStyle/>
          <a:p>
            <a:r>
              <a:rPr lang="en-US" dirty="0"/>
              <a:t>April 7, 2024</a:t>
            </a:r>
          </a:p>
        </p:txBody>
      </p:sp>
      <p:sp>
        <p:nvSpPr>
          <p:cNvPr id="4" name="Content Placeholder 3">
            <a:extLst>
              <a:ext uri="{FF2B5EF4-FFF2-40B4-BE49-F238E27FC236}">
                <a16:creationId xmlns:a16="http://schemas.microsoft.com/office/drawing/2014/main" id="{568C879A-03DB-67D0-5AB1-26B334258619}"/>
              </a:ext>
            </a:extLst>
          </p:cNvPr>
          <p:cNvSpPr>
            <a:spLocks noGrp="1"/>
          </p:cNvSpPr>
          <p:nvPr>
            <p:ph sz="half" idx="2"/>
          </p:nvPr>
        </p:nvSpPr>
        <p:spPr>
          <a:xfrm>
            <a:off x="630239" y="1878013"/>
            <a:ext cx="2904814" cy="2763837"/>
          </a:xfrm>
        </p:spPr>
        <p:txBody>
          <a:bodyPr>
            <a:normAutofit fontScale="92500" lnSpcReduction="10000"/>
          </a:bodyPr>
          <a:lstStyle/>
          <a:p>
            <a:r>
              <a:rPr lang="en-US" dirty="0"/>
              <a:t>“Insurers Reap Hidden Fees by Slashing Payments. You May Get the Bill” </a:t>
            </a:r>
          </a:p>
          <a:p>
            <a:r>
              <a:rPr lang="en-US" dirty="0"/>
              <a:t>“Health Insurers’ Lucrative, Little-Known Alliance: 5 </a:t>
            </a:r>
            <a:r>
              <a:rPr lang="en-US" dirty="0" err="1"/>
              <a:t>Takeways</a:t>
            </a:r>
            <a:r>
              <a:rPr lang="en-US" dirty="0"/>
              <a:t>”</a:t>
            </a:r>
          </a:p>
          <a:p>
            <a:r>
              <a:rPr lang="en-US" dirty="0"/>
              <a:t>“In Battle Over Health Care Costs, Private Equity Plays Both Sides”</a:t>
            </a:r>
          </a:p>
          <a:p>
            <a:endParaRPr lang="en-US" dirty="0"/>
          </a:p>
        </p:txBody>
      </p:sp>
      <p:sp>
        <p:nvSpPr>
          <p:cNvPr id="15" name="Text Placeholder 14">
            <a:extLst>
              <a:ext uri="{FF2B5EF4-FFF2-40B4-BE49-F238E27FC236}">
                <a16:creationId xmlns:a16="http://schemas.microsoft.com/office/drawing/2014/main" id="{87D51912-48FB-6F97-961A-FA3CCA237BFB}"/>
              </a:ext>
            </a:extLst>
          </p:cNvPr>
          <p:cNvSpPr>
            <a:spLocks noGrp="1"/>
          </p:cNvSpPr>
          <p:nvPr>
            <p:ph type="body" sz="quarter" idx="3"/>
          </p:nvPr>
        </p:nvSpPr>
        <p:spPr>
          <a:xfrm>
            <a:off x="3535053" y="1260872"/>
            <a:ext cx="3887391" cy="617934"/>
          </a:xfrm>
        </p:spPr>
        <p:txBody>
          <a:bodyPr/>
          <a:lstStyle/>
          <a:p>
            <a:r>
              <a:rPr lang="en-US" dirty="0"/>
              <a:t>May 1, 2024</a:t>
            </a:r>
          </a:p>
        </p:txBody>
      </p:sp>
      <p:sp>
        <p:nvSpPr>
          <p:cNvPr id="16" name="Content Placeholder 15">
            <a:extLst>
              <a:ext uri="{FF2B5EF4-FFF2-40B4-BE49-F238E27FC236}">
                <a16:creationId xmlns:a16="http://schemas.microsoft.com/office/drawing/2014/main" id="{10B479DC-D5F8-7286-7EC8-F9E3139FBEC4}"/>
              </a:ext>
            </a:extLst>
          </p:cNvPr>
          <p:cNvSpPr>
            <a:spLocks noGrp="1"/>
          </p:cNvSpPr>
          <p:nvPr>
            <p:ph sz="quarter" idx="4"/>
          </p:nvPr>
        </p:nvSpPr>
        <p:spPr>
          <a:xfrm>
            <a:off x="3576295" y="1878013"/>
            <a:ext cx="2809282" cy="2763441"/>
          </a:xfrm>
        </p:spPr>
        <p:txBody>
          <a:bodyPr>
            <a:normAutofit fontScale="92500" lnSpcReduction="10000"/>
          </a:bodyPr>
          <a:lstStyle/>
          <a:p>
            <a:r>
              <a:rPr lang="en-US" dirty="0"/>
              <a:t>“Collusion in Health Care Pricing? Regulators Are Asked to Investigate”</a:t>
            </a:r>
          </a:p>
        </p:txBody>
      </p:sp>
      <p:pic>
        <p:nvPicPr>
          <p:cNvPr id="17" name="Picture Placeholder 6">
            <a:extLst>
              <a:ext uri="{FF2B5EF4-FFF2-40B4-BE49-F238E27FC236}">
                <a16:creationId xmlns:a16="http://schemas.microsoft.com/office/drawing/2014/main" id="{CF8C1DB2-14D9-6E88-AA46-54C62709EA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258" b="-2258"/>
          <a:stretch/>
        </p:blipFill>
        <p:spPr>
          <a:xfrm>
            <a:off x="6385577" y="1569244"/>
            <a:ext cx="2271428" cy="30722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527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Faculty Disclosures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lIns="45719" tIns="45720" rIns="45719" bIns="45720" anchor="t"/>
          <a:lstStyle/>
          <a:p>
            <a:pPr>
              <a:spcBef>
                <a:spcPts val="0"/>
              </a:spcBef>
              <a:spcAft>
                <a:spcPts val="1200"/>
              </a:spcAft>
            </a:pPr>
            <a:r>
              <a:rPr lang="en-US" sz="1600" dirty="0"/>
              <a:t>Andrea Barthwell, MD, DFASAM: AZZLY – Advisory Board (ongoing); Encounter Medical Group, PC – Employee/Owner (ongoing); Pocket Naloxone – Consultant (ongoing); Wire Health – Advisory Board (ongoing)</a:t>
            </a:r>
          </a:p>
          <a:p>
            <a:pPr>
              <a:spcBef>
                <a:spcPts val="0"/>
              </a:spcBef>
              <a:spcAft>
                <a:spcPts val="1200"/>
              </a:spcAft>
            </a:pPr>
            <a:r>
              <a:rPr lang="en-US" sz="1600" dirty="0"/>
              <a:t>Joseph </a:t>
            </a:r>
            <a:r>
              <a:rPr lang="en-US" sz="1600" dirty="0" err="1"/>
              <a:t>Maschman</a:t>
            </a:r>
            <a:r>
              <a:rPr lang="en-US" sz="1600" dirty="0"/>
              <a:t> has no financial relationships to disclose relating to the subject matter of this presentation</a:t>
            </a:r>
          </a:p>
          <a:p>
            <a:pPr>
              <a:spcBef>
                <a:spcPts val="0"/>
              </a:spcBef>
              <a:spcAft>
                <a:spcPts val="1200"/>
              </a:spcAft>
            </a:pPr>
            <a:r>
              <a:rPr lang="en-US" sz="1600" dirty="0">
                <a:ea typeface="Calibri"/>
                <a:cs typeface="Calibri"/>
              </a:rPr>
              <a:t>Michael Barnes, JD,</a:t>
            </a:r>
            <a:r>
              <a:rPr lang="en-US" sz="1600" dirty="0"/>
              <a:t> </a:t>
            </a:r>
            <a:r>
              <a:rPr lang="en-US" sz="1600" dirty="0">
                <a:ea typeface="Calibri"/>
                <a:cs typeface="Calibri"/>
              </a:rPr>
              <a:t>has no financial relationships to disclose relating to the subject matter of this presentation</a:t>
            </a:r>
          </a:p>
        </p:txBody>
      </p:sp>
    </p:spTree>
    <p:extLst>
      <p:ext uri="{BB962C8B-B14F-4D97-AF65-F5344CB8AC3E}">
        <p14:creationId xmlns:p14="http://schemas.microsoft.com/office/powerpoint/2010/main" val="269083322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B11B1AA-1656-0FAB-5953-2A141D1C8A00}"/>
              </a:ext>
            </a:extLst>
          </p:cNvPr>
          <p:cNvSpPr>
            <a:spLocks noGrp="1"/>
          </p:cNvSpPr>
          <p:nvPr>
            <p:ph type="title"/>
          </p:nvPr>
        </p:nvSpPr>
        <p:spPr/>
        <p:txBody>
          <a:bodyPr>
            <a:normAutofit fontScale="90000"/>
          </a:bodyPr>
          <a:lstStyle/>
          <a:p>
            <a:r>
              <a:rPr lang="en-US" dirty="0"/>
              <a:t>Executive Order</a:t>
            </a:r>
            <a:br>
              <a:rPr lang="en-US" dirty="0"/>
            </a:br>
            <a:r>
              <a:rPr lang="en-US" dirty="0"/>
              <a:t>February 25, 2025</a:t>
            </a:r>
          </a:p>
        </p:txBody>
      </p:sp>
      <p:sp>
        <p:nvSpPr>
          <p:cNvPr id="11" name="Text Placeholder 10">
            <a:extLst>
              <a:ext uri="{FF2B5EF4-FFF2-40B4-BE49-F238E27FC236}">
                <a16:creationId xmlns:a16="http://schemas.microsoft.com/office/drawing/2014/main" id="{984ECAAA-6736-3FF8-491A-7EFF9D4830B5}"/>
              </a:ext>
            </a:extLst>
          </p:cNvPr>
          <p:cNvSpPr>
            <a:spLocks noGrp="1"/>
          </p:cNvSpPr>
          <p:nvPr>
            <p:ph type="body" sz="quarter" idx="1"/>
          </p:nvPr>
        </p:nvSpPr>
        <p:spPr/>
        <p:txBody>
          <a:bodyPr>
            <a:normAutofit lnSpcReduction="10000"/>
          </a:bodyPr>
          <a:lstStyle/>
          <a:p>
            <a:endParaRPr lang="en-US"/>
          </a:p>
        </p:txBody>
      </p:sp>
      <p:pic>
        <p:nvPicPr>
          <p:cNvPr id="9" name="Picture 8">
            <a:extLst>
              <a:ext uri="{FF2B5EF4-FFF2-40B4-BE49-F238E27FC236}">
                <a16:creationId xmlns:a16="http://schemas.microsoft.com/office/drawing/2014/main" id="{CE5DBC86-5633-93ED-FBE8-ACF8438CD42D}"/>
              </a:ext>
            </a:extLst>
          </p:cNvPr>
          <p:cNvPicPr>
            <a:picLocks noChangeAspect="1"/>
          </p:cNvPicPr>
          <p:nvPr/>
        </p:nvPicPr>
        <p:blipFill>
          <a:blip r:embed="rId2"/>
          <a:stretch>
            <a:fillRect/>
          </a:stretch>
        </p:blipFill>
        <p:spPr>
          <a:xfrm>
            <a:off x="1267905" y="1235130"/>
            <a:ext cx="6608190" cy="3275673"/>
          </a:xfrm>
          <a:prstGeom prst="rect">
            <a:avLst/>
          </a:prstGeom>
        </p:spPr>
      </p:pic>
    </p:spTree>
    <p:extLst>
      <p:ext uri="{BB962C8B-B14F-4D97-AF65-F5344CB8AC3E}">
        <p14:creationId xmlns:p14="http://schemas.microsoft.com/office/powerpoint/2010/main" val="202663060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39AB8-3FBD-507C-4D93-614D36E2B6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312399-21CD-CD0D-04DE-D17C2B7C4528}"/>
              </a:ext>
            </a:extLst>
          </p:cNvPr>
          <p:cNvPicPr>
            <a:picLocks noChangeAspect="1"/>
          </p:cNvPicPr>
          <p:nvPr/>
        </p:nvPicPr>
        <p:blipFill>
          <a:blip r:embed="rId3"/>
          <a:stretch>
            <a:fillRect/>
          </a:stretch>
        </p:blipFill>
        <p:spPr>
          <a:xfrm>
            <a:off x="5716800" y="803293"/>
            <a:ext cx="2546761" cy="3329507"/>
          </a:xfrm>
          <a:prstGeom prst="rect">
            <a:avLst/>
          </a:prstGeom>
        </p:spPr>
      </p:pic>
      <p:sp>
        <p:nvSpPr>
          <p:cNvPr id="129" name="Text Placeholder 2">
            <a:extLst>
              <a:ext uri="{FF2B5EF4-FFF2-40B4-BE49-F238E27FC236}">
                <a16:creationId xmlns:a16="http://schemas.microsoft.com/office/drawing/2014/main" id="{254F3D95-17B6-7FFE-94B8-3767DFA132A4}"/>
              </a:ext>
            </a:extLst>
          </p:cNvPr>
          <p:cNvSpPr txBox="1">
            <a:spLocks noGrp="1"/>
          </p:cNvSpPr>
          <p:nvPr>
            <p:ph type="body" sz="quarter" idx="1"/>
          </p:nvPr>
        </p:nvSpPr>
        <p:spPr>
          <a:xfrm>
            <a:off x="0" y="4743451"/>
            <a:ext cx="9144000" cy="400050"/>
          </a:xfrm>
          <a:prstGeom prst="rect">
            <a:avLst/>
          </a:prstGeom>
        </p:spPr>
        <p:txBody>
          <a:bodyPr>
            <a:normAutofit lnSpcReduction="10000"/>
          </a:bodyPr>
          <a:lstStyle>
            <a:lvl1pPr defTabSz="318897">
              <a:defRPr sz="930"/>
            </a:lvl1pPr>
          </a:lstStyle>
          <a:p>
            <a:endParaRPr dirty="0"/>
          </a:p>
        </p:txBody>
      </p:sp>
      <p:sp>
        <p:nvSpPr>
          <p:cNvPr id="130" name="Content Placeholder 3">
            <a:extLst>
              <a:ext uri="{FF2B5EF4-FFF2-40B4-BE49-F238E27FC236}">
                <a16:creationId xmlns:a16="http://schemas.microsoft.com/office/drawing/2014/main" id="{527624F7-3EA5-8927-7F19-D7ADED508EA8}"/>
              </a:ext>
            </a:extLst>
          </p:cNvPr>
          <p:cNvSpPr txBox="1"/>
          <p:nvPr/>
        </p:nvSpPr>
        <p:spPr>
          <a:xfrm>
            <a:off x="457200" y="1175062"/>
            <a:ext cx="525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lvl="1" indent="-257175" defTabSz="342900">
              <a:lnSpc>
                <a:spcPct val="85000"/>
              </a:lnSpc>
              <a:spcBef>
                <a:spcPts val="400"/>
              </a:spcBef>
              <a:buSzPct val="100000"/>
              <a:buFont typeface="Arial"/>
              <a:buChar char="•"/>
            </a:pPr>
            <a:endParaRPr lang="en-US" dirty="0"/>
          </a:p>
          <a:p>
            <a:pPr marL="257175" lvl="1" indent="-257175" defTabSz="342900">
              <a:lnSpc>
                <a:spcPct val="85000"/>
              </a:lnSpc>
              <a:spcBef>
                <a:spcPts val="400"/>
              </a:spcBef>
              <a:buSzPct val="100000"/>
              <a:buFont typeface="Arial"/>
              <a:buChar char="•"/>
            </a:pPr>
            <a:r>
              <a:rPr lang="en-US" dirty="0"/>
              <a:t>Federal parity resources (DOL)</a:t>
            </a:r>
          </a:p>
          <a:p>
            <a:pPr marL="287338" lvl="1" indent="0" defTabSz="342900">
              <a:lnSpc>
                <a:spcPct val="85000"/>
              </a:lnSpc>
              <a:spcBef>
                <a:spcPts val="400"/>
              </a:spcBef>
              <a:buSzPct val="100000"/>
            </a:pPr>
            <a:r>
              <a:rPr lang="en-US" sz="900" dirty="0"/>
              <a:t>https://www.dol.gov/agencies/ebsa/laws-and-regulations/laws/mental-health-and-substance-use-disorder-parity</a:t>
            </a:r>
          </a:p>
          <a:p>
            <a:pPr marL="257175" lvl="1" indent="-257175" defTabSz="342900">
              <a:lnSpc>
                <a:spcPct val="85000"/>
              </a:lnSpc>
              <a:spcBef>
                <a:spcPts val="400"/>
              </a:spcBef>
              <a:buSzPct val="100000"/>
              <a:buFont typeface="Arial"/>
              <a:buChar char="•"/>
            </a:pPr>
            <a:r>
              <a:rPr lang="en-US" dirty="0"/>
              <a:t>Sample forms for challenging MH/SUD coverage denials (Legal Action Center)</a:t>
            </a:r>
          </a:p>
          <a:p>
            <a:pPr marL="287338" lvl="1" indent="0" defTabSz="342900">
              <a:lnSpc>
                <a:spcPct val="85000"/>
              </a:lnSpc>
              <a:spcBef>
                <a:spcPts val="400"/>
              </a:spcBef>
              <a:buSzPct val="100000"/>
            </a:pPr>
            <a:r>
              <a:rPr lang="en-US" sz="1000" dirty="0"/>
              <a:t>https://www.lac.org/resource/sample-forms-for-challenging-denied-mh-sud-claims</a:t>
            </a:r>
          </a:p>
          <a:p>
            <a:pPr marL="257175" lvl="1" indent="-257175" defTabSz="342900">
              <a:lnSpc>
                <a:spcPct val="85000"/>
              </a:lnSpc>
              <a:spcBef>
                <a:spcPts val="400"/>
              </a:spcBef>
              <a:buSzPct val="100000"/>
              <a:buFont typeface="Arial"/>
              <a:buChar char="•"/>
            </a:pPr>
            <a:r>
              <a:rPr lang="en-US" dirty="0"/>
              <a:t>Sample state and federal complaints (Legal Action Center) </a:t>
            </a:r>
          </a:p>
          <a:p>
            <a:pPr marL="287338" lvl="1" indent="0" defTabSz="342900">
              <a:lnSpc>
                <a:spcPct val="85000"/>
              </a:lnSpc>
              <a:spcBef>
                <a:spcPts val="400"/>
              </a:spcBef>
              <a:buSzPct val="100000"/>
            </a:pPr>
            <a:r>
              <a:rPr lang="en-US" sz="1000" dirty="0"/>
              <a:t>https://www.lac.org/resource/sample-forms-for-challenging-denied-mh-sud-claims</a:t>
            </a:r>
          </a:p>
          <a:p>
            <a:pPr marL="257175" lvl="1" indent="-257175" defTabSz="342900">
              <a:lnSpc>
                <a:spcPct val="85000"/>
              </a:lnSpc>
              <a:spcBef>
                <a:spcPts val="400"/>
              </a:spcBef>
              <a:buSzPct val="100000"/>
              <a:buFont typeface="Arial"/>
              <a:buChar char="•"/>
            </a:pPr>
            <a:r>
              <a:rPr lang="en-US" dirty="0"/>
              <a:t>List of state insurance commissioners (NAIC)</a:t>
            </a:r>
          </a:p>
          <a:p>
            <a:pPr marL="287338" lvl="1" indent="0" defTabSz="342900">
              <a:lnSpc>
                <a:spcPct val="85000"/>
              </a:lnSpc>
              <a:spcBef>
                <a:spcPts val="400"/>
              </a:spcBef>
              <a:buSzPct val="100000"/>
            </a:pPr>
            <a:r>
              <a:rPr lang="en-US" sz="1000" dirty="0"/>
              <a:t>https://content.naic.org/state-insurance-departments</a:t>
            </a:r>
          </a:p>
        </p:txBody>
      </p:sp>
      <p:sp>
        <p:nvSpPr>
          <p:cNvPr id="131" name="Title 5">
            <a:extLst>
              <a:ext uri="{FF2B5EF4-FFF2-40B4-BE49-F238E27FC236}">
                <a16:creationId xmlns:a16="http://schemas.microsoft.com/office/drawing/2014/main" id="{741198D8-8F44-969E-831A-573295682045}"/>
              </a:ext>
            </a:extLst>
          </p:cNvPr>
          <p:cNvSpPr txBox="1">
            <a:spLocks noGrp="1"/>
          </p:cNvSpPr>
          <p:nvPr>
            <p:ph type="title"/>
          </p:nvPr>
        </p:nvSpPr>
        <p:spPr>
          <a:xfrm>
            <a:off x="0" y="260969"/>
            <a:ext cx="9144000" cy="802260"/>
          </a:xfrm>
          <a:prstGeom prst="rect">
            <a:avLst/>
          </a:prstGeom>
        </p:spPr>
        <p:txBody>
          <a:bodyPr/>
          <a:lstStyle/>
          <a:p>
            <a:r>
              <a:rPr lang="en-US" dirty="0"/>
              <a:t>Advocacy Resources</a:t>
            </a:r>
            <a:endParaRPr dirty="0"/>
          </a:p>
        </p:txBody>
      </p:sp>
    </p:spTree>
    <p:extLst>
      <p:ext uri="{BB962C8B-B14F-4D97-AF65-F5344CB8AC3E}">
        <p14:creationId xmlns:p14="http://schemas.microsoft.com/office/powerpoint/2010/main" val="253568919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26376-68BC-C368-97BF-76FEBD4BBF40}"/>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D4363DED-D4AA-7FAC-0103-3FEB1A55D802}"/>
              </a:ext>
            </a:extLst>
          </p:cNvPr>
          <p:cNvSpPr txBox="1">
            <a:spLocks noGrp="1"/>
          </p:cNvSpPr>
          <p:nvPr>
            <p:ph type="body" sz="quarter" idx="1"/>
          </p:nvPr>
        </p:nvSpPr>
        <p:spPr>
          <a:xfrm>
            <a:off x="0" y="4743451"/>
            <a:ext cx="9144000" cy="400050"/>
          </a:xfrm>
          <a:prstGeom prst="rect">
            <a:avLst/>
          </a:prstGeom>
        </p:spPr>
        <p:txBody>
          <a:bodyPr>
            <a:normAutofit lnSpcReduction="10000"/>
          </a:bodyPr>
          <a:lstStyle>
            <a:lvl1pPr defTabSz="318897">
              <a:defRPr sz="930"/>
            </a:lvl1pPr>
          </a:lstStyle>
          <a:p>
            <a:endParaRPr dirty="0"/>
          </a:p>
        </p:txBody>
      </p:sp>
      <p:sp>
        <p:nvSpPr>
          <p:cNvPr id="130" name="Content Placeholder 3">
            <a:extLst>
              <a:ext uri="{FF2B5EF4-FFF2-40B4-BE49-F238E27FC236}">
                <a16:creationId xmlns:a16="http://schemas.microsoft.com/office/drawing/2014/main" id="{37FAE568-DC03-D5BB-DB7F-93BF3AEDB2CE}"/>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lvl="1" indent="-257175" defTabSz="342900">
              <a:lnSpc>
                <a:spcPct val="85000"/>
              </a:lnSpc>
              <a:spcBef>
                <a:spcPts val="400"/>
              </a:spcBef>
              <a:buSzPct val="100000"/>
              <a:buFont typeface="Arial"/>
              <a:buChar char="•"/>
            </a:pPr>
            <a:r>
              <a:rPr lang="en-US" dirty="0"/>
              <a:t>Federal and state parity protections and resources </a:t>
            </a:r>
          </a:p>
          <a:p>
            <a:pPr marL="257175" lvl="1" indent="-257175" defTabSz="342900">
              <a:lnSpc>
                <a:spcPct val="85000"/>
              </a:lnSpc>
              <a:spcBef>
                <a:spcPts val="400"/>
              </a:spcBef>
              <a:buSzPct val="100000"/>
              <a:buFont typeface="Arial"/>
              <a:buChar char="•"/>
            </a:pPr>
            <a:r>
              <a:rPr lang="en-US" dirty="0"/>
              <a:t>Health insurer internal and external appeals and sample forms</a:t>
            </a:r>
          </a:p>
          <a:p>
            <a:pPr marL="257175" lvl="1" indent="-257175" defTabSz="342900">
              <a:lnSpc>
                <a:spcPct val="85000"/>
              </a:lnSpc>
              <a:spcBef>
                <a:spcPts val="400"/>
              </a:spcBef>
              <a:buSzPct val="100000"/>
              <a:buFont typeface="Arial"/>
              <a:buChar char="•"/>
            </a:pPr>
            <a:r>
              <a:rPr lang="en-US" dirty="0"/>
              <a:t>Report non-compliance to the state insurance commissioner (copy the insurance company CEO and medical director)</a:t>
            </a:r>
          </a:p>
          <a:p>
            <a:pPr marL="257175" lvl="1" indent="-257175" defTabSz="342900">
              <a:lnSpc>
                <a:spcPct val="85000"/>
              </a:lnSpc>
              <a:spcBef>
                <a:spcPts val="400"/>
              </a:spcBef>
              <a:buSzPct val="100000"/>
              <a:buFont typeface="Arial"/>
              <a:buChar char="•"/>
            </a:pPr>
            <a:r>
              <a:rPr lang="en-US" dirty="0"/>
              <a:t>Educate HR on harms of cost containment programs so plan sponsors decline them</a:t>
            </a:r>
          </a:p>
          <a:p>
            <a:pPr marL="257175" indent="-257175" defTabSz="342900">
              <a:lnSpc>
                <a:spcPct val="85000"/>
              </a:lnSpc>
              <a:spcBef>
                <a:spcPts val="400"/>
              </a:spcBef>
              <a:buSzPct val="100000"/>
              <a:buFont typeface="Arial"/>
              <a:buChar char="•"/>
            </a:pPr>
            <a:r>
              <a:rPr lang="en-US" dirty="0"/>
              <a:t>Consider consulting an attorney with experience in parity enforcement</a:t>
            </a:r>
          </a:p>
        </p:txBody>
      </p:sp>
      <p:sp>
        <p:nvSpPr>
          <p:cNvPr id="131" name="Title 5">
            <a:extLst>
              <a:ext uri="{FF2B5EF4-FFF2-40B4-BE49-F238E27FC236}">
                <a16:creationId xmlns:a16="http://schemas.microsoft.com/office/drawing/2014/main" id="{5EE3D9DB-0E05-8F0F-0E8F-81D503A7786B}"/>
              </a:ext>
            </a:extLst>
          </p:cNvPr>
          <p:cNvSpPr txBox="1">
            <a:spLocks noGrp="1"/>
          </p:cNvSpPr>
          <p:nvPr>
            <p:ph type="title"/>
          </p:nvPr>
        </p:nvSpPr>
        <p:spPr>
          <a:xfrm>
            <a:off x="0" y="260969"/>
            <a:ext cx="9144000" cy="802260"/>
          </a:xfrm>
          <a:prstGeom prst="rect">
            <a:avLst/>
          </a:prstGeom>
        </p:spPr>
        <p:txBody>
          <a:bodyPr/>
          <a:lstStyle/>
          <a:p>
            <a:r>
              <a:rPr lang="en-US" dirty="0"/>
              <a:t>Inform Patients and Providers </a:t>
            </a:r>
            <a:endParaRPr dirty="0"/>
          </a:p>
        </p:txBody>
      </p:sp>
      <p:pic>
        <p:nvPicPr>
          <p:cNvPr id="3" name="Picture 2">
            <a:extLst>
              <a:ext uri="{FF2B5EF4-FFF2-40B4-BE49-F238E27FC236}">
                <a16:creationId xmlns:a16="http://schemas.microsoft.com/office/drawing/2014/main" id="{22855382-ED30-724A-69D6-1DA04196AD10}"/>
              </a:ext>
            </a:extLst>
          </p:cNvPr>
          <p:cNvPicPr>
            <a:picLocks noChangeAspect="1"/>
          </p:cNvPicPr>
          <p:nvPr/>
        </p:nvPicPr>
        <p:blipFill>
          <a:blip r:embed="rId3"/>
          <a:stretch>
            <a:fillRect/>
          </a:stretch>
        </p:blipFill>
        <p:spPr>
          <a:xfrm>
            <a:off x="4188575" y="3537327"/>
            <a:ext cx="3525630" cy="862222"/>
          </a:xfrm>
          <a:prstGeom prst="rect">
            <a:avLst/>
          </a:prstGeom>
          <a:effectLst>
            <a:outerShdw blurRad="50800" dist="38100" dir="18900000" algn="bl" rotWithShape="0">
              <a:prstClr val="black">
                <a:alpha val="40000"/>
              </a:prstClr>
            </a:outerShdw>
          </a:effectLst>
        </p:spPr>
      </p:pic>
      <p:pic>
        <p:nvPicPr>
          <p:cNvPr id="5" name="Picture 4">
            <a:extLst>
              <a:ext uri="{FF2B5EF4-FFF2-40B4-BE49-F238E27FC236}">
                <a16:creationId xmlns:a16="http://schemas.microsoft.com/office/drawing/2014/main" id="{5281F291-9176-9D95-CF5A-B7B1091ADB80}"/>
              </a:ext>
            </a:extLst>
          </p:cNvPr>
          <p:cNvPicPr>
            <a:picLocks noChangeAspect="1"/>
          </p:cNvPicPr>
          <p:nvPr/>
        </p:nvPicPr>
        <p:blipFill>
          <a:blip r:embed="rId4"/>
          <a:stretch>
            <a:fillRect/>
          </a:stretch>
        </p:blipFill>
        <p:spPr>
          <a:xfrm>
            <a:off x="662233" y="3537327"/>
            <a:ext cx="3387297" cy="86222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3445745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475B7-7930-4B46-79EC-DF035E8C78BF}"/>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723F8D8E-5344-ADBD-7D5B-31C640DC9703}"/>
              </a:ext>
            </a:extLst>
          </p:cNvPr>
          <p:cNvSpPr txBox="1">
            <a:spLocks noGrp="1"/>
          </p:cNvSpPr>
          <p:nvPr>
            <p:ph type="body" sz="quarter" idx="1"/>
          </p:nvPr>
        </p:nvSpPr>
        <p:spPr>
          <a:xfrm>
            <a:off x="0" y="4743451"/>
            <a:ext cx="9144000" cy="400050"/>
          </a:xfrm>
          <a:prstGeom prst="rect">
            <a:avLst/>
          </a:prstGeom>
        </p:spPr>
        <p:txBody>
          <a:bodyPr>
            <a:normAutofit lnSpcReduction="10000"/>
          </a:bodyPr>
          <a:lstStyle>
            <a:lvl1pPr defTabSz="318897">
              <a:defRPr sz="930"/>
            </a:lvl1pPr>
          </a:lstStyle>
          <a:p>
            <a:endParaRPr dirty="0"/>
          </a:p>
        </p:txBody>
      </p:sp>
      <p:sp>
        <p:nvSpPr>
          <p:cNvPr id="130" name="Content Placeholder 3">
            <a:extLst>
              <a:ext uri="{FF2B5EF4-FFF2-40B4-BE49-F238E27FC236}">
                <a16:creationId xmlns:a16="http://schemas.microsoft.com/office/drawing/2014/main" id="{F0686904-B445-719D-136F-04CC50E744DE}"/>
              </a:ext>
            </a:extLst>
          </p:cNvPr>
          <p:cNvSpPr txBox="1"/>
          <p:nvPr/>
        </p:nvSpPr>
        <p:spPr>
          <a:xfrm>
            <a:off x="457200" y="1175062"/>
            <a:ext cx="8229600" cy="3479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buSzPct val="100000"/>
              <a:buFont typeface="Arial"/>
              <a:buChar char="•"/>
            </a:pPr>
            <a:r>
              <a:rPr lang="en-US" dirty="0"/>
              <a:t>Ask your </a:t>
            </a:r>
            <a:r>
              <a:rPr lang="en-US" b="1" dirty="0"/>
              <a:t>state legislators </a:t>
            </a:r>
            <a:r>
              <a:rPr lang="en-US" dirty="0"/>
              <a:t>to introduce or vote in favor</a:t>
            </a:r>
          </a:p>
          <a:p>
            <a:pPr marL="257175" indent="-257175" defTabSz="342900">
              <a:lnSpc>
                <a:spcPct val="85000"/>
              </a:lnSpc>
              <a:spcBef>
                <a:spcPts val="400"/>
              </a:spcBef>
              <a:buSzPct val="100000"/>
              <a:buFont typeface="Arial"/>
              <a:buChar char="•"/>
            </a:pPr>
            <a:r>
              <a:rPr lang="en-US" dirty="0"/>
              <a:t>Ask your </a:t>
            </a:r>
            <a:r>
              <a:rPr lang="en-US" b="1" dirty="0"/>
              <a:t>governor</a:t>
            </a:r>
            <a:r>
              <a:rPr lang="en-US" dirty="0"/>
              <a:t> to propose, prioritize, and sign </a:t>
            </a:r>
          </a:p>
          <a:p>
            <a:pPr marL="257175" indent="-257175" defTabSz="342900">
              <a:lnSpc>
                <a:spcPct val="85000"/>
              </a:lnSpc>
              <a:spcBef>
                <a:spcPts val="400"/>
              </a:spcBef>
              <a:buSzPct val="100000"/>
              <a:buFont typeface="Arial"/>
              <a:buChar char="•"/>
            </a:pPr>
            <a:r>
              <a:rPr lang="en-US" dirty="0"/>
              <a:t>Coordinate </a:t>
            </a:r>
            <a:r>
              <a:rPr lang="en-US" b="1" dirty="0"/>
              <a:t>coalition</a:t>
            </a:r>
            <a:r>
              <a:rPr lang="en-US" dirty="0"/>
              <a:t> letters if possible </a:t>
            </a:r>
          </a:p>
        </p:txBody>
      </p:sp>
      <p:sp>
        <p:nvSpPr>
          <p:cNvPr id="131" name="Title 5">
            <a:extLst>
              <a:ext uri="{FF2B5EF4-FFF2-40B4-BE49-F238E27FC236}">
                <a16:creationId xmlns:a16="http://schemas.microsoft.com/office/drawing/2014/main" id="{3E3D3CB4-0873-AAF7-E0DE-1B4997E663EF}"/>
              </a:ext>
            </a:extLst>
          </p:cNvPr>
          <p:cNvSpPr txBox="1">
            <a:spLocks noGrp="1"/>
          </p:cNvSpPr>
          <p:nvPr>
            <p:ph type="title"/>
          </p:nvPr>
        </p:nvSpPr>
        <p:spPr>
          <a:xfrm>
            <a:off x="0" y="260969"/>
            <a:ext cx="9144000" cy="802260"/>
          </a:xfrm>
          <a:prstGeom prst="rect">
            <a:avLst/>
          </a:prstGeom>
        </p:spPr>
        <p:txBody>
          <a:bodyPr/>
          <a:lstStyle/>
          <a:p>
            <a:r>
              <a:rPr lang="en-US" dirty="0"/>
              <a:t>Support Enhanced State Parity Legislation</a:t>
            </a:r>
            <a:endParaRPr dirty="0"/>
          </a:p>
        </p:txBody>
      </p:sp>
    </p:spTree>
    <p:extLst>
      <p:ext uri="{BB962C8B-B14F-4D97-AF65-F5344CB8AC3E}">
        <p14:creationId xmlns:p14="http://schemas.microsoft.com/office/powerpoint/2010/main" val="68495508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3EE83-C9ED-6ADD-DF61-831DD6A5CF29}"/>
              </a:ext>
            </a:extLst>
          </p:cNvPr>
          <p:cNvSpPr>
            <a:spLocks noGrp="1"/>
          </p:cNvSpPr>
          <p:nvPr>
            <p:ph type="body" sz="half" idx="1"/>
          </p:nvPr>
        </p:nvSpPr>
        <p:spPr/>
        <p:txBody>
          <a:bodyPr/>
          <a:lstStyle/>
          <a:p>
            <a:r>
              <a:rPr lang="en-US" dirty="0"/>
              <a:t>Model State Legislation</a:t>
            </a:r>
          </a:p>
        </p:txBody>
      </p:sp>
      <p:sp>
        <p:nvSpPr>
          <p:cNvPr id="3" name="Text Placeholder 2">
            <a:extLst>
              <a:ext uri="{FF2B5EF4-FFF2-40B4-BE49-F238E27FC236}">
                <a16:creationId xmlns:a16="http://schemas.microsoft.com/office/drawing/2014/main" id="{05C3DD9E-639B-B523-C04D-5EF7688C8507}"/>
              </a:ext>
            </a:extLst>
          </p:cNvPr>
          <p:cNvSpPr>
            <a:spLocks noGrp="1"/>
          </p:cNvSpPr>
          <p:nvPr>
            <p:ph type="body" sz="half" idx="13"/>
          </p:nvPr>
        </p:nvSpPr>
        <p:spPr/>
        <p:txBody>
          <a:bodyPr/>
          <a:lstStyle/>
          <a:p>
            <a:pPr marL="0" indent="0">
              <a:buNone/>
            </a:pPr>
            <a:r>
              <a:rPr kumimoji="0" lang="en-US" sz="2000" b="1" i="0" u="none" strike="noStrike" kern="0" cap="none" spc="0" normalizeH="0" baseline="0" noProof="0" dirty="0">
                <a:ln>
                  <a:noFill/>
                </a:ln>
                <a:solidFill>
                  <a:srgbClr val="2C57A7"/>
                </a:solidFill>
                <a:effectLst/>
                <a:uLnTx/>
                <a:uFillTx/>
                <a:latin typeface="Arial"/>
                <a:cs typeface="Arial"/>
                <a:sym typeface="Arial"/>
              </a:rPr>
              <a:t>Joe Maschman</a:t>
            </a:r>
          </a:p>
          <a:p>
            <a:pPr marL="0" marR="0" lvl="0" indent="0" defTabSz="342900" rtl="0" eaLnBrk="1" fontAlgn="auto" latinLnBrk="0" hangingPunct="1">
              <a:lnSpc>
                <a:spcPct val="85000"/>
              </a:lnSpc>
              <a:spcBef>
                <a:spcPts val="400"/>
              </a:spcBef>
              <a:spcAft>
                <a:spcPts val="0"/>
              </a:spcAft>
              <a:buClrTx/>
              <a:buSzPct val="100000"/>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Legislative Attorney </a:t>
            </a:r>
          </a:p>
          <a:p>
            <a:pPr marL="0" marR="0" lvl="0" indent="0" defTabSz="342900" rtl="0" eaLnBrk="1" fontAlgn="auto" latinLnBrk="0" hangingPunct="1">
              <a:lnSpc>
                <a:spcPct val="85000"/>
              </a:lnSpc>
              <a:spcBef>
                <a:spcPts val="400"/>
              </a:spcBef>
              <a:spcAft>
                <a:spcPts val="0"/>
              </a:spcAft>
              <a:buClrTx/>
              <a:buSzPct val="100000"/>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Legislative Analysis and Public Policy Association (LAPPA)</a:t>
            </a:r>
          </a:p>
          <a:p>
            <a:pPr marL="0" marR="0" lvl="0" indent="0" defTabSz="342900" rtl="0" eaLnBrk="1" fontAlgn="auto" latinLnBrk="0" hangingPunct="1">
              <a:lnSpc>
                <a:spcPct val="85000"/>
              </a:lnSpc>
              <a:spcBef>
                <a:spcPts val="400"/>
              </a:spcBef>
              <a:spcAft>
                <a:spcPts val="0"/>
              </a:spcAft>
              <a:buClrTx/>
              <a:buSzPct val="100000"/>
              <a:buFont typeface="Arial"/>
              <a:buNone/>
              <a:tabLst/>
              <a:defRPr/>
            </a:pPr>
            <a:r>
              <a:rPr kumimoji="0" lang="en-US" sz="1800" b="0" i="1" u="none" strike="noStrike" kern="0" cap="none" spc="0" normalizeH="0" baseline="0" noProof="0" dirty="0">
                <a:ln>
                  <a:noFill/>
                </a:ln>
                <a:solidFill>
                  <a:srgbClr val="000000"/>
                </a:solidFill>
                <a:effectLst/>
                <a:uLnTx/>
                <a:uFillTx/>
                <a:latin typeface="Arial"/>
                <a:cs typeface="Arial"/>
                <a:sym typeface="Arial"/>
              </a:rPr>
              <a:t>jmaschman@thelappa.org</a:t>
            </a:r>
          </a:p>
          <a:p>
            <a:endParaRPr lang="en-US" dirty="0"/>
          </a:p>
        </p:txBody>
      </p:sp>
    </p:spTree>
    <p:extLst>
      <p:ext uri="{BB962C8B-B14F-4D97-AF65-F5344CB8AC3E}">
        <p14:creationId xmlns:p14="http://schemas.microsoft.com/office/powerpoint/2010/main" val="1897668743"/>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A0F64-94D9-D801-AD1B-2D449054E1C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478F860-ECE6-5270-1D2C-D97C909BAB58}"/>
              </a:ext>
            </a:extLst>
          </p:cNvPr>
          <p:cNvPicPr>
            <a:picLocks noChangeAspect="1"/>
          </p:cNvPicPr>
          <p:nvPr/>
        </p:nvPicPr>
        <p:blipFill>
          <a:blip r:embed="rId2"/>
          <a:stretch>
            <a:fillRect/>
          </a:stretch>
        </p:blipFill>
        <p:spPr>
          <a:xfrm>
            <a:off x="0" y="4222924"/>
            <a:ext cx="1615580" cy="920576"/>
          </a:xfrm>
          <a:prstGeom prst="rect">
            <a:avLst/>
          </a:prstGeom>
        </p:spPr>
      </p:pic>
      <p:sp>
        <p:nvSpPr>
          <p:cNvPr id="134" name="Content Placeholder 3">
            <a:extLst>
              <a:ext uri="{FF2B5EF4-FFF2-40B4-BE49-F238E27FC236}">
                <a16:creationId xmlns:a16="http://schemas.microsoft.com/office/drawing/2014/main" id="{199B1F6D-F18A-56C7-BA8A-F141BEC580E8}"/>
              </a:ext>
            </a:extLst>
          </p:cNvPr>
          <p:cNvSpPr txBox="1"/>
          <p:nvPr/>
        </p:nvSpPr>
        <p:spPr>
          <a:xfrm>
            <a:off x="457199" y="1175063"/>
            <a:ext cx="4122894" cy="3485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https://legislativeanalysis.org/</a:t>
            </a:r>
          </a:p>
          <a:p>
            <a:pPr marL="257175" indent="-257175" defTabSz="342900">
              <a:lnSpc>
                <a:spcPct val="85000"/>
              </a:lnSpc>
              <a:spcBef>
                <a:spcPts val="400"/>
              </a:spcBef>
              <a:spcAft>
                <a:spcPts val="1200"/>
              </a:spcAft>
              <a:buSzPct val="100000"/>
              <a:buFont typeface="Arial"/>
              <a:buChar char="•"/>
            </a:pPr>
            <a:r>
              <a:rPr lang="en-US" dirty="0"/>
              <a:t>501(c)(3) nonprofit organization </a:t>
            </a:r>
          </a:p>
          <a:p>
            <a:pPr marL="257175" indent="-257175" defTabSz="342900">
              <a:lnSpc>
                <a:spcPct val="85000"/>
              </a:lnSpc>
              <a:spcBef>
                <a:spcPts val="400"/>
              </a:spcBef>
              <a:spcAft>
                <a:spcPts val="1200"/>
              </a:spcAft>
              <a:buSzPct val="100000"/>
              <a:buFont typeface="Arial"/>
              <a:buChar char="•"/>
            </a:pPr>
            <a:r>
              <a:rPr lang="en-US" dirty="0"/>
              <a:t>Drafts model legislation and conducts legal and legislative research and analysis on law and policy in the areas of public safety and health, substance use disorders, and the criminal justice system</a:t>
            </a:r>
          </a:p>
          <a:p>
            <a:pPr marL="257175" indent="-257175" defTabSz="342900">
              <a:lnSpc>
                <a:spcPct val="85000"/>
              </a:lnSpc>
              <a:spcBef>
                <a:spcPts val="400"/>
              </a:spcBef>
              <a:spcAft>
                <a:spcPts val="1200"/>
              </a:spcAft>
              <a:buSzPct val="100000"/>
              <a:buFont typeface="Arial"/>
              <a:buChar char="•"/>
            </a:pPr>
            <a:r>
              <a:rPr lang="en-US" dirty="0"/>
              <a:t>Office of National Drug Control Policy’s (ONDCP’s) Model Acts Program Grant recipient</a:t>
            </a:r>
            <a:endParaRPr dirty="0"/>
          </a:p>
        </p:txBody>
      </p:sp>
      <p:sp>
        <p:nvSpPr>
          <p:cNvPr id="136" name="Title 6">
            <a:extLst>
              <a:ext uri="{FF2B5EF4-FFF2-40B4-BE49-F238E27FC236}">
                <a16:creationId xmlns:a16="http://schemas.microsoft.com/office/drawing/2014/main" id="{2CDE7F2C-AA93-5C71-D949-BEBC0BA8B5A1}"/>
              </a:ext>
            </a:extLst>
          </p:cNvPr>
          <p:cNvSpPr txBox="1">
            <a:spLocks noGrp="1"/>
          </p:cNvSpPr>
          <p:nvPr>
            <p:ph type="title"/>
          </p:nvPr>
        </p:nvSpPr>
        <p:spPr>
          <a:xfrm>
            <a:off x="0" y="260969"/>
            <a:ext cx="9144000" cy="802260"/>
          </a:xfrm>
          <a:prstGeom prst="rect">
            <a:avLst/>
          </a:prstGeom>
        </p:spPr>
        <p:txBody>
          <a:bodyPr/>
          <a:lstStyle/>
          <a:p>
            <a:r>
              <a:rPr lang="en-US"/>
              <a:t>About LAPPA</a:t>
            </a:r>
            <a:endParaRPr lang="en-US" dirty="0"/>
          </a:p>
        </p:txBody>
      </p:sp>
      <p:pic>
        <p:nvPicPr>
          <p:cNvPr id="6" name="Picture 5">
            <a:extLst>
              <a:ext uri="{FF2B5EF4-FFF2-40B4-BE49-F238E27FC236}">
                <a16:creationId xmlns:a16="http://schemas.microsoft.com/office/drawing/2014/main" id="{16D15563-A4EE-5295-5C01-2A1285BE5394}"/>
              </a:ext>
            </a:extLst>
          </p:cNvPr>
          <p:cNvPicPr>
            <a:picLocks noChangeAspect="1"/>
          </p:cNvPicPr>
          <p:nvPr/>
        </p:nvPicPr>
        <p:blipFill>
          <a:blip r:embed="rId3"/>
          <a:stretch>
            <a:fillRect/>
          </a:stretch>
        </p:blipFill>
        <p:spPr>
          <a:xfrm>
            <a:off x="5589283" y="2442513"/>
            <a:ext cx="1538582" cy="1994957"/>
          </a:xfrm>
          <a:prstGeom prst="rect">
            <a:avLst/>
          </a:prstGeom>
        </p:spPr>
      </p:pic>
      <p:pic>
        <p:nvPicPr>
          <p:cNvPr id="7" name="Picture 6">
            <a:extLst>
              <a:ext uri="{FF2B5EF4-FFF2-40B4-BE49-F238E27FC236}">
                <a16:creationId xmlns:a16="http://schemas.microsoft.com/office/drawing/2014/main" id="{D399B716-84BE-CDF7-273E-FD6778B5FBA1}"/>
              </a:ext>
            </a:extLst>
          </p:cNvPr>
          <p:cNvPicPr>
            <a:picLocks noChangeAspect="1"/>
          </p:cNvPicPr>
          <p:nvPr/>
        </p:nvPicPr>
        <p:blipFill>
          <a:blip r:embed="rId4">
            <a:alphaModFix/>
          </a:blip>
          <a:stretch>
            <a:fillRect/>
          </a:stretch>
        </p:blipFill>
        <p:spPr>
          <a:xfrm>
            <a:off x="5431487" y="1112009"/>
            <a:ext cx="1854175" cy="1060532"/>
          </a:xfrm>
          <a:prstGeom prst="rect">
            <a:avLst/>
          </a:prstGeom>
        </p:spPr>
      </p:pic>
      <p:sp>
        <p:nvSpPr>
          <p:cNvPr id="3" name="TextBox 2">
            <a:extLst>
              <a:ext uri="{FF2B5EF4-FFF2-40B4-BE49-F238E27FC236}">
                <a16:creationId xmlns:a16="http://schemas.microsoft.com/office/drawing/2014/main" id="{CF995B7A-0866-76EB-3B17-D28BE33B9A40}"/>
              </a:ext>
            </a:extLst>
          </p:cNvPr>
          <p:cNvSpPr txBox="1"/>
          <p:nvPr/>
        </p:nvSpPr>
        <p:spPr>
          <a:xfrm>
            <a:off x="681453" y="1429621"/>
            <a:ext cx="1868254" cy="246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https://legislativeanalysis.org/</a:t>
            </a:r>
          </a:p>
        </p:txBody>
      </p:sp>
    </p:spTree>
    <p:extLst>
      <p:ext uri="{BB962C8B-B14F-4D97-AF65-F5344CB8AC3E}">
        <p14:creationId xmlns:p14="http://schemas.microsoft.com/office/powerpoint/2010/main" val="285955798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ook on a scale&#10;&#10;AI-generated content may be incorrect.">
            <a:extLst>
              <a:ext uri="{FF2B5EF4-FFF2-40B4-BE49-F238E27FC236}">
                <a16:creationId xmlns:a16="http://schemas.microsoft.com/office/drawing/2014/main" id="{9C98A948-0976-9959-2205-E7F392B16545}"/>
              </a:ext>
            </a:extLst>
          </p:cNvPr>
          <p:cNvPicPr>
            <a:picLocks noChangeAspect="1"/>
          </p:cNvPicPr>
          <p:nvPr/>
        </p:nvPicPr>
        <p:blipFill>
          <a:blip r:embed="rId2" cstate="print">
            <a:extLst>
              <a:ext uri="{28A0092B-C50C-407E-A947-70E740481C1C}">
                <a14:useLocalDpi xmlns:a14="http://schemas.microsoft.com/office/drawing/2010/main" val="0"/>
              </a:ext>
            </a:extLst>
          </a:blip>
          <a:srcRect b="3833"/>
          <a:stretch/>
        </p:blipFill>
        <p:spPr>
          <a:xfrm>
            <a:off x="0" y="-1"/>
            <a:ext cx="9144000" cy="5143501"/>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27A7-CD8B-1EFA-1E41-F7ABEEBE503D}"/>
              </a:ext>
            </a:extLst>
          </p:cNvPr>
          <p:cNvSpPr>
            <a:spLocks noGrp="1"/>
          </p:cNvSpPr>
          <p:nvPr>
            <p:ph type="title"/>
          </p:nvPr>
        </p:nvSpPr>
        <p:spPr/>
        <p:txBody>
          <a:bodyPr/>
          <a:lstStyle/>
          <a:p>
            <a:r>
              <a:rPr lang="en-US" dirty="0"/>
              <a:t>Role of States in Parity Enforcement</a:t>
            </a:r>
          </a:p>
        </p:txBody>
      </p:sp>
      <p:sp>
        <p:nvSpPr>
          <p:cNvPr id="4" name="Content Placeholder 3">
            <a:extLst>
              <a:ext uri="{FF2B5EF4-FFF2-40B4-BE49-F238E27FC236}">
                <a16:creationId xmlns:a16="http://schemas.microsoft.com/office/drawing/2014/main" id="{549B7A5B-2499-83BB-8867-DA839C99073F}"/>
              </a:ext>
            </a:extLst>
          </p:cNvPr>
          <p:cNvSpPr txBox="1"/>
          <p:nvPr/>
        </p:nvSpPr>
        <p:spPr>
          <a:xfrm>
            <a:off x="457200" y="1175062"/>
            <a:ext cx="8229600" cy="34798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State governments are the primary regulators of health insurance</a:t>
            </a:r>
          </a:p>
          <a:p>
            <a:pPr marL="257175" indent="-257175" defTabSz="342900">
              <a:lnSpc>
                <a:spcPct val="85000"/>
              </a:lnSpc>
              <a:spcBef>
                <a:spcPts val="400"/>
              </a:spcBef>
              <a:spcAft>
                <a:spcPts val="1200"/>
              </a:spcAft>
              <a:buSzPct val="100000"/>
              <a:buFont typeface="Arial"/>
              <a:buChar char="•"/>
            </a:pPr>
            <a:r>
              <a:rPr lang="en-US" dirty="0"/>
              <a:t>MHPAEA (as amended) sets parity standards and requires insurers to provide comparative analysis reports to federal departments (DOL, HHS, Treasury) and state officials upon request</a:t>
            </a:r>
          </a:p>
          <a:p>
            <a:pPr marL="257175" indent="-257175" defTabSz="342900">
              <a:lnSpc>
                <a:spcPct val="85000"/>
              </a:lnSpc>
              <a:spcBef>
                <a:spcPts val="400"/>
              </a:spcBef>
              <a:spcAft>
                <a:spcPts val="1200"/>
              </a:spcAft>
              <a:buSzPct val="100000"/>
              <a:buFont typeface="Arial"/>
              <a:buChar char="•"/>
            </a:pPr>
            <a:r>
              <a:rPr lang="en-US" dirty="0"/>
              <a:t>Noncompliance with MHPAEA is a challenge: in 2021, the federal departments found that </a:t>
            </a:r>
            <a:r>
              <a:rPr lang="en-US" i="1" dirty="0"/>
              <a:t>none</a:t>
            </a:r>
            <a:r>
              <a:rPr lang="en-US" dirty="0"/>
              <a:t> of the health insurer reports provided sufficient information to meet requirements</a:t>
            </a:r>
          </a:p>
          <a:p>
            <a:pPr marL="257175" indent="-257175" defTabSz="342900">
              <a:lnSpc>
                <a:spcPct val="85000"/>
              </a:lnSpc>
              <a:spcBef>
                <a:spcPts val="400"/>
              </a:spcBef>
              <a:spcAft>
                <a:spcPts val="1200"/>
              </a:spcAft>
              <a:buSzPct val="100000"/>
              <a:buFont typeface="Arial"/>
              <a:buChar char="•"/>
            </a:pPr>
            <a:r>
              <a:rPr lang="en-US" dirty="0"/>
              <a:t>Many state insurance commissioners have the power to investigate compliance, but these powers are often discretionary. Enforcement can depend on individual state officials who prioritize parity</a:t>
            </a:r>
          </a:p>
        </p:txBody>
      </p:sp>
      <p:pic>
        <p:nvPicPr>
          <p:cNvPr id="5" name="Picture 4">
            <a:extLst>
              <a:ext uri="{FF2B5EF4-FFF2-40B4-BE49-F238E27FC236}">
                <a16:creationId xmlns:a16="http://schemas.microsoft.com/office/drawing/2014/main" id="{CD3834DE-AD29-2112-F984-A15DBEA747E9}"/>
              </a:ext>
            </a:extLst>
          </p:cNvPr>
          <p:cNvPicPr>
            <a:picLocks noChangeAspect="1"/>
          </p:cNvPicPr>
          <p:nvPr/>
        </p:nvPicPr>
        <p:blipFill>
          <a:blip r:embed="rId2"/>
          <a:stretch>
            <a:fillRect/>
          </a:stretch>
        </p:blipFill>
        <p:spPr>
          <a:xfrm>
            <a:off x="0" y="4222924"/>
            <a:ext cx="1615580" cy="920576"/>
          </a:xfrm>
          <a:prstGeom prst="rect">
            <a:avLst/>
          </a:prstGeom>
        </p:spPr>
      </p:pic>
    </p:spTree>
    <p:extLst>
      <p:ext uri="{BB962C8B-B14F-4D97-AF65-F5344CB8AC3E}">
        <p14:creationId xmlns:p14="http://schemas.microsoft.com/office/powerpoint/2010/main" val="87032338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8ABC-8D66-59F6-4B27-5754C9F503DD}"/>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54D7536A-4610-AEB1-AB94-25FB737551C9}"/>
              </a:ext>
            </a:extLst>
          </p:cNvPr>
          <p:cNvSpPr txBox="1">
            <a:spLocks noGrp="1"/>
          </p:cNvSpPr>
          <p:nvPr>
            <p:ph type="title"/>
          </p:nvPr>
        </p:nvSpPr>
        <p:spPr>
          <a:xfrm>
            <a:off x="0" y="260969"/>
            <a:ext cx="9144000" cy="802260"/>
          </a:xfrm>
          <a:prstGeom prst="rect">
            <a:avLst/>
          </a:prstGeom>
        </p:spPr>
        <p:txBody>
          <a:bodyPr/>
          <a:lstStyle/>
          <a:p>
            <a:r>
              <a:rPr lang="en-US" dirty="0"/>
              <a:t>Parity in the States</a:t>
            </a:r>
          </a:p>
        </p:txBody>
      </p:sp>
      <p:pic>
        <p:nvPicPr>
          <p:cNvPr id="4" name="Picture 3">
            <a:extLst>
              <a:ext uri="{FF2B5EF4-FFF2-40B4-BE49-F238E27FC236}">
                <a16:creationId xmlns:a16="http://schemas.microsoft.com/office/drawing/2014/main" id="{07580B08-2A97-BD52-13A1-37C468F1AD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886" y="953100"/>
            <a:ext cx="5180485" cy="3074931"/>
          </a:xfrm>
          <a:prstGeom prst="rect">
            <a:avLst/>
          </a:prstGeom>
        </p:spPr>
      </p:pic>
      <p:pic>
        <p:nvPicPr>
          <p:cNvPr id="2" name="Picture 1">
            <a:extLst>
              <a:ext uri="{FF2B5EF4-FFF2-40B4-BE49-F238E27FC236}">
                <a16:creationId xmlns:a16="http://schemas.microsoft.com/office/drawing/2014/main" id="{07309C9B-795C-6C9F-43E4-94DD3ECFE76D}"/>
              </a:ext>
            </a:extLst>
          </p:cNvPr>
          <p:cNvPicPr>
            <a:picLocks noChangeAspect="1"/>
          </p:cNvPicPr>
          <p:nvPr/>
        </p:nvPicPr>
        <p:blipFill>
          <a:blip r:embed="rId3"/>
          <a:stretch>
            <a:fillRect/>
          </a:stretch>
        </p:blipFill>
        <p:spPr>
          <a:xfrm>
            <a:off x="0" y="4222924"/>
            <a:ext cx="1615580" cy="920576"/>
          </a:xfrm>
          <a:prstGeom prst="rect">
            <a:avLst/>
          </a:prstGeom>
        </p:spPr>
      </p:pic>
      <p:sp>
        <p:nvSpPr>
          <p:cNvPr id="135" name="Content Placeholder 4">
            <a:extLst>
              <a:ext uri="{FF2B5EF4-FFF2-40B4-BE49-F238E27FC236}">
                <a16:creationId xmlns:a16="http://schemas.microsoft.com/office/drawing/2014/main" id="{51BAB320-EE25-B045-4952-8317AF69DC81}"/>
              </a:ext>
            </a:extLst>
          </p:cNvPr>
          <p:cNvSpPr txBox="1"/>
          <p:nvPr/>
        </p:nvSpPr>
        <p:spPr>
          <a:xfrm>
            <a:off x="5319539" y="1175063"/>
            <a:ext cx="3383446" cy="3485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All 50 states, the District of Columbia, and Guam have a parity statute of some kind</a:t>
            </a:r>
          </a:p>
          <a:p>
            <a:pPr marL="257175" indent="-257175" defTabSz="342900">
              <a:lnSpc>
                <a:spcPct val="85000"/>
              </a:lnSpc>
              <a:spcBef>
                <a:spcPts val="400"/>
              </a:spcBef>
              <a:spcAft>
                <a:spcPts val="1200"/>
              </a:spcAft>
              <a:buSzPct val="100000"/>
              <a:buFont typeface="Arial"/>
              <a:buChar char="•"/>
            </a:pPr>
            <a:r>
              <a:rPr lang="en-US" dirty="0"/>
              <a:t>Six states (Alabama, Arkansas, Idaho, Iowa, Nebraska, and South Dakota) only require parity for mental health coverage</a:t>
            </a:r>
            <a:endParaRPr dirty="0"/>
          </a:p>
        </p:txBody>
      </p:sp>
    </p:spTree>
    <p:extLst>
      <p:ext uri="{BB962C8B-B14F-4D97-AF65-F5344CB8AC3E}">
        <p14:creationId xmlns:p14="http://schemas.microsoft.com/office/powerpoint/2010/main" val="26331214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6"/>
          <p:cNvSpPr txBox="1">
            <a:spLocks noGrp="1"/>
          </p:cNvSpPr>
          <p:nvPr>
            <p:ph type="title"/>
          </p:nvPr>
        </p:nvSpPr>
        <p:spPr>
          <a:xfrm>
            <a:off x="0" y="260969"/>
            <a:ext cx="9144000" cy="802260"/>
          </a:xfrm>
          <a:prstGeom prst="rect">
            <a:avLst/>
          </a:prstGeom>
        </p:spPr>
        <p:txBody>
          <a:bodyPr/>
          <a:lstStyle/>
          <a:p>
            <a:r>
              <a:rPr lang="en-US" dirty="0"/>
              <a:t>Parity in the States</a:t>
            </a:r>
          </a:p>
        </p:txBody>
      </p:sp>
      <p:pic>
        <p:nvPicPr>
          <p:cNvPr id="5" name="Picture 4">
            <a:extLst>
              <a:ext uri="{FF2B5EF4-FFF2-40B4-BE49-F238E27FC236}">
                <a16:creationId xmlns:a16="http://schemas.microsoft.com/office/drawing/2014/main" id="{3CBBE379-672A-AC1E-6239-2DDF9A1CD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3" y="950975"/>
            <a:ext cx="5184648" cy="3077518"/>
          </a:xfrm>
          <a:prstGeom prst="rect">
            <a:avLst/>
          </a:prstGeom>
        </p:spPr>
      </p:pic>
      <p:pic>
        <p:nvPicPr>
          <p:cNvPr id="6" name="Picture 5">
            <a:extLst>
              <a:ext uri="{FF2B5EF4-FFF2-40B4-BE49-F238E27FC236}">
                <a16:creationId xmlns:a16="http://schemas.microsoft.com/office/drawing/2014/main" id="{815701C7-9276-CD89-CEB5-5C9FD6C0AA41}"/>
              </a:ext>
            </a:extLst>
          </p:cNvPr>
          <p:cNvPicPr>
            <a:picLocks noChangeAspect="1"/>
          </p:cNvPicPr>
          <p:nvPr/>
        </p:nvPicPr>
        <p:blipFill>
          <a:blip r:embed="rId3"/>
          <a:stretch>
            <a:fillRect/>
          </a:stretch>
        </p:blipFill>
        <p:spPr>
          <a:xfrm>
            <a:off x="0" y="4222924"/>
            <a:ext cx="1615580" cy="920576"/>
          </a:xfrm>
          <a:prstGeom prst="rect">
            <a:avLst/>
          </a:prstGeom>
        </p:spPr>
      </p:pic>
      <p:sp>
        <p:nvSpPr>
          <p:cNvPr id="135" name="Content Placeholder 4"/>
          <p:cNvSpPr txBox="1"/>
          <p:nvPr/>
        </p:nvSpPr>
        <p:spPr>
          <a:xfrm>
            <a:off x="5319539" y="1175063"/>
            <a:ext cx="3383446" cy="3485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indent="-257175" defTabSz="342900">
              <a:lnSpc>
                <a:spcPct val="85000"/>
              </a:lnSpc>
              <a:spcBef>
                <a:spcPts val="400"/>
              </a:spcBef>
              <a:buSzPct val="100000"/>
              <a:buFont typeface="Arial"/>
              <a:buChar char="•"/>
            </a:pPr>
            <a:r>
              <a:rPr lang="en-US" dirty="0"/>
              <a:t>38 states, the District of Columbia, and Guam require a state authority, typically the state insurance commissioner, to enact regulations, submit reports, take enforcement actions, or otherwise enforce the statutory parity requirements on health insurers.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a:lstStyle/>
          <a:p>
            <a:pPr>
              <a:spcBef>
                <a:spcPts val="0"/>
              </a:spcBef>
              <a:spcAft>
                <a:spcPts val="1200"/>
              </a:spcAft>
            </a:pPr>
            <a:r>
              <a:rPr lang="en-US" dirty="0">
                <a:latin typeface="Arial" panose="020B0604020202020204" pitchFamily="34" charset="0"/>
                <a:cs typeface="Arial" panose="020B0604020202020204" pitchFamily="34" charset="0"/>
              </a:rPr>
              <a:t>The faculty have been informed of their responsibility to disclose to the audience if they will be discussing off-label or investigational use(s) of drugs, products, and/or devices (any use not approved by the US Food and Drug Administration)</a:t>
            </a:r>
          </a:p>
          <a:p>
            <a:pPr>
              <a:spcBef>
                <a:spcPts val="0"/>
              </a:spcBef>
              <a:spcAft>
                <a:spcPts val="1200"/>
              </a:spcAft>
            </a:pPr>
            <a:r>
              <a:rPr lang="en-US" dirty="0">
                <a:latin typeface="Arial" panose="020B0604020202020204" pitchFamily="34" charset="0"/>
                <a:cs typeface="Arial" panose="020B0604020202020204" pitchFamily="34" charset="0"/>
              </a:rPr>
              <a:t>Applicable CME staff have no relationships to disclose relating to the subject matter of this activity</a:t>
            </a:r>
          </a:p>
          <a:p>
            <a:pPr>
              <a:spcBef>
                <a:spcPts val="0"/>
              </a:spcBef>
              <a:spcAft>
                <a:spcPts val="1200"/>
              </a:spcAft>
            </a:pPr>
            <a:r>
              <a:rPr lang="en-US" dirty="0">
                <a:latin typeface="Arial" panose="020B0604020202020204" pitchFamily="34" charset="0"/>
                <a:cs typeface="Arial" panose="020B0604020202020204" pitchFamily="34" charset="0"/>
              </a:rPr>
              <a:t>This activity has been independently reviewed for balance</a:t>
            </a:r>
          </a:p>
          <a:p>
            <a:pPr algn="l"/>
            <a:r>
              <a:rPr lang="en-US" sz="1800" b="0" u="none" strike="noStrike" baseline="0" dirty="0">
                <a:latin typeface="Arial" panose="020B0604020202020204" pitchFamily="34" charset="0"/>
                <a:cs typeface="Arial" panose="020B0604020202020204" pitchFamily="34" charset="0"/>
              </a:rPr>
              <a:t>This CME activity includes brand names for participant clarity purposes only. No product promotion or recommendation should be inferred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96374"/>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556B4-7B31-FFF9-4577-F1FAF0BAF74A}"/>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021F437B-141E-E6F2-981D-DC97E82A5437}"/>
              </a:ext>
            </a:extLst>
          </p:cNvPr>
          <p:cNvSpPr txBox="1">
            <a:spLocks noGrp="1"/>
          </p:cNvSpPr>
          <p:nvPr>
            <p:ph type="title"/>
          </p:nvPr>
        </p:nvSpPr>
        <p:spPr>
          <a:xfrm>
            <a:off x="0" y="260969"/>
            <a:ext cx="9144000" cy="802260"/>
          </a:xfrm>
          <a:prstGeom prst="rect">
            <a:avLst/>
          </a:prstGeom>
        </p:spPr>
        <p:txBody>
          <a:bodyPr/>
          <a:lstStyle/>
          <a:p>
            <a:r>
              <a:rPr lang="en-US" dirty="0"/>
              <a:t>Parity in the States</a:t>
            </a:r>
          </a:p>
        </p:txBody>
      </p:sp>
      <p:pic>
        <p:nvPicPr>
          <p:cNvPr id="2" name="Picture 1">
            <a:extLst>
              <a:ext uri="{FF2B5EF4-FFF2-40B4-BE49-F238E27FC236}">
                <a16:creationId xmlns:a16="http://schemas.microsoft.com/office/drawing/2014/main" id="{22EF648D-9631-88B4-3495-A3B1FAA04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84" y="950976"/>
            <a:ext cx="5184648" cy="3077156"/>
          </a:xfrm>
          <a:prstGeom prst="rect">
            <a:avLst/>
          </a:prstGeom>
        </p:spPr>
      </p:pic>
      <p:pic>
        <p:nvPicPr>
          <p:cNvPr id="3" name="Picture 2">
            <a:extLst>
              <a:ext uri="{FF2B5EF4-FFF2-40B4-BE49-F238E27FC236}">
                <a16:creationId xmlns:a16="http://schemas.microsoft.com/office/drawing/2014/main" id="{781FE977-922F-CE82-EFA3-99CD1A25E6F4}"/>
              </a:ext>
            </a:extLst>
          </p:cNvPr>
          <p:cNvPicPr>
            <a:picLocks noChangeAspect="1"/>
          </p:cNvPicPr>
          <p:nvPr/>
        </p:nvPicPr>
        <p:blipFill>
          <a:blip r:embed="rId3"/>
          <a:stretch>
            <a:fillRect/>
          </a:stretch>
        </p:blipFill>
        <p:spPr>
          <a:xfrm>
            <a:off x="0" y="4222924"/>
            <a:ext cx="1615580" cy="920576"/>
          </a:xfrm>
          <a:prstGeom prst="rect">
            <a:avLst/>
          </a:prstGeom>
        </p:spPr>
      </p:pic>
      <p:sp>
        <p:nvSpPr>
          <p:cNvPr id="135" name="Content Placeholder 4">
            <a:extLst>
              <a:ext uri="{FF2B5EF4-FFF2-40B4-BE49-F238E27FC236}">
                <a16:creationId xmlns:a16="http://schemas.microsoft.com/office/drawing/2014/main" id="{97D3962D-E488-53B8-6173-EE06222B8761}"/>
              </a:ext>
            </a:extLst>
          </p:cNvPr>
          <p:cNvSpPr txBox="1"/>
          <p:nvPr/>
        </p:nvSpPr>
        <p:spPr>
          <a:xfrm>
            <a:off x="5319539" y="1175063"/>
            <a:ext cx="3383446" cy="3485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26 states and DC require health insurance companies to demonstrate compliance with state or federal parity requirements, typically through annual reports</a:t>
            </a:r>
          </a:p>
          <a:p>
            <a:pPr marL="257175" indent="-257175" defTabSz="342900">
              <a:lnSpc>
                <a:spcPct val="85000"/>
              </a:lnSpc>
              <a:spcBef>
                <a:spcPts val="400"/>
              </a:spcBef>
              <a:spcAft>
                <a:spcPts val="1200"/>
              </a:spcAft>
              <a:buSzPct val="100000"/>
              <a:buFont typeface="Arial"/>
              <a:buChar char="•"/>
            </a:pPr>
            <a:r>
              <a:rPr lang="en-US" dirty="0"/>
              <a:t>24 states and Guam do not</a:t>
            </a:r>
          </a:p>
        </p:txBody>
      </p:sp>
    </p:spTree>
    <p:extLst>
      <p:ext uri="{BB962C8B-B14F-4D97-AF65-F5344CB8AC3E}">
        <p14:creationId xmlns:p14="http://schemas.microsoft.com/office/powerpoint/2010/main" val="82044011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E261A-B8E5-F6F0-D028-E352AEEBC3D8}"/>
            </a:ext>
          </a:extLst>
        </p:cNvPr>
        <p:cNvGrpSpPr/>
        <p:nvPr/>
      </p:nvGrpSpPr>
      <p:grpSpPr>
        <a:xfrm>
          <a:off x="0" y="0"/>
          <a:ext cx="0" cy="0"/>
          <a:chOff x="0" y="0"/>
          <a:chExt cx="0" cy="0"/>
        </a:xfrm>
      </p:grpSpPr>
      <p:sp>
        <p:nvSpPr>
          <p:cNvPr id="134" name="Content Placeholder 3">
            <a:extLst>
              <a:ext uri="{FF2B5EF4-FFF2-40B4-BE49-F238E27FC236}">
                <a16:creationId xmlns:a16="http://schemas.microsoft.com/office/drawing/2014/main" id="{F390B50E-DB0A-4AB0-BAD5-F733DD5DCEF9}"/>
              </a:ext>
            </a:extLst>
          </p:cNvPr>
          <p:cNvSpPr txBox="1"/>
          <p:nvPr/>
        </p:nvSpPr>
        <p:spPr>
          <a:xfrm>
            <a:off x="457199" y="1175063"/>
            <a:ext cx="4122894" cy="3485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Incorporate MHPAEA-style parity requirements in state law</a:t>
            </a:r>
          </a:p>
          <a:p>
            <a:pPr marL="257175" indent="-257175" defTabSz="342900">
              <a:lnSpc>
                <a:spcPct val="85000"/>
              </a:lnSpc>
              <a:spcBef>
                <a:spcPts val="400"/>
              </a:spcBef>
              <a:spcAft>
                <a:spcPts val="1200"/>
              </a:spcAft>
              <a:buSzPct val="100000"/>
              <a:buFont typeface="Arial"/>
              <a:buChar char="•"/>
            </a:pPr>
            <a:r>
              <a:rPr lang="en-US" dirty="0"/>
              <a:t>Direct health insurers to provide detailed analysis of their treatment limitations to prove parity compliance</a:t>
            </a:r>
          </a:p>
          <a:p>
            <a:pPr marL="257175" indent="-257175" defTabSz="342900">
              <a:lnSpc>
                <a:spcPct val="85000"/>
              </a:lnSpc>
              <a:spcBef>
                <a:spcPts val="400"/>
              </a:spcBef>
              <a:spcAft>
                <a:spcPts val="1200"/>
              </a:spcAft>
              <a:buSzPct val="100000"/>
              <a:buFont typeface="Arial"/>
              <a:buChar char="•"/>
            </a:pPr>
            <a:r>
              <a:rPr lang="en-US" dirty="0"/>
              <a:t>Establish mandatory enforcement actions for state insurance commissioners</a:t>
            </a:r>
            <a:endParaRPr dirty="0"/>
          </a:p>
        </p:txBody>
      </p:sp>
      <p:sp>
        <p:nvSpPr>
          <p:cNvPr id="136" name="Title 6">
            <a:extLst>
              <a:ext uri="{FF2B5EF4-FFF2-40B4-BE49-F238E27FC236}">
                <a16:creationId xmlns:a16="http://schemas.microsoft.com/office/drawing/2014/main" id="{6A7F6161-D9F5-AB22-11D3-F5FB3C52026E}"/>
              </a:ext>
            </a:extLst>
          </p:cNvPr>
          <p:cNvSpPr txBox="1">
            <a:spLocks noGrp="1"/>
          </p:cNvSpPr>
          <p:nvPr>
            <p:ph type="title"/>
          </p:nvPr>
        </p:nvSpPr>
        <p:spPr>
          <a:xfrm>
            <a:off x="0" y="260969"/>
            <a:ext cx="9144000" cy="802260"/>
          </a:xfrm>
          <a:prstGeom prst="rect">
            <a:avLst/>
          </a:prstGeom>
        </p:spPr>
        <p:txBody>
          <a:bodyPr/>
          <a:lstStyle/>
          <a:p>
            <a:r>
              <a:rPr lang="en-US" dirty="0"/>
              <a:t>Objectives of the Model Act</a:t>
            </a:r>
            <a:endParaRPr dirty="0"/>
          </a:p>
        </p:txBody>
      </p:sp>
      <p:pic>
        <p:nvPicPr>
          <p:cNvPr id="2" name="Picture 1">
            <a:extLst>
              <a:ext uri="{FF2B5EF4-FFF2-40B4-BE49-F238E27FC236}">
                <a16:creationId xmlns:a16="http://schemas.microsoft.com/office/drawing/2014/main" id="{BDFC8FD9-9910-FF28-D6B9-5094F75E25C6}"/>
              </a:ext>
            </a:extLst>
          </p:cNvPr>
          <p:cNvPicPr>
            <a:picLocks noChangeAspect="1"/>
          </p:cNvPicPr>
          <p:nvPr/>
        </p:nvPicPr>
        <p:blipFill>
          <a:blip r:embed="rId2"/>
          <a:stretch>
            <a:fillRect/>
          </a:stretch>
        </p:blipFill>
        <p:spPr>
          <a:xfrm>
            <a:off x="5236233" y="1173437"/>
            <a:ext cx="2689743" cy="3487576"/>
          </a:xfrm>
          <a:prstGeom prst="rect">
            <a:avLst/>
          </a:prstGeom>
        </p:spPr>
      </p:pic>
      <p:pic>
        <p:nvPicPr>
          <p:cNvPr id="5" name="Picture 4">
            <a:extLst>
              <a:ext uri="{FF2B5EF4-FFF2-40B4-BE49-F238E27FC236}">
                <a16:creationId xmlns:a16="http://schemas.microsoft.com/office/drawing/2014/main" id="{93088CEB-E2B8-9E0B-61BF-B2D2B99F08CF}"/>
              </a:ext>
            </a:extLst>
          </p:cNvPr>
          <p:cNvPicPr>
            <a:picLocks noChangeAspect="1"/>
          </p:cNvPicPr>
          <p:nvPr/>
        </p:nvPicPr>
        <p:blipFill>
          <a:blip r:embed="rId3"/>
          <a:stretch>
            <a:fillRect/>
          </a:stretch>
        </p:blipFill>
        <p:spPr>
          <a:xfrm>
            <a:off x="0" y="4222924"/>
            <a:ext cx="1615580" cy="920576"/>
          </a:xfrm>
          <a:prstGeom prst="rect">
            <a:avLst/>
          </a:prstGeom>
        </p:spPr>
      </p:pic>
    </p:spTree>
    <p:extLst>
      <p:ext uri="{BB962C8B-B14F-4D97-AF65-F5344CB8AC3E}">
        <p14:creationId xmlns:p14="http://schemas.microsoft.com/office/powerpoint/2010/main" val="6117379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E633F-03EF-A9FB-1A4B-7FCA5F461A28}"/>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6B2B7117-D374-3C2C-4B71-7D3590FCC25E}"/>
              </a:ext>
            </a:extLst>
          </p:cNvPr>
          <p:cNvSpPr txBox="1">
            <a:spLocks noGrp="1"/>
          </p:cNvSpPr>
          <p:nvPr>
            <p:ph type="title"/>
          </p:nvPr>
        </p:nvSpPr>
        <p:spPr>
          <a:xfrm>
            <a:off x="0" y="260969"/>
            <a:ext cx="9144000" cy="802260"/>
          </a:xfrm>
          <a:prstGeom prst="rect">
            <a:avLst/>
          </a:prstGeom>
        </p:spPr>
        <p:txBody>
          <a:bodyPr/>
          <a:lstStyle/>
          <a:p>
            <a:r>
              <a:rPr lang="en-US" dirty="0"/>
              <a:t>Parity Mandate</a:t>
            </a:r>
            <a:endParaRPr dirty="0"/>
          </a:p>
        </p:txBody>
      </p:sp>
      <p:pic>
        <p:nvPicPr>
          <p:cNvPr id="2" name="Picture 1">
            <a:extLst>
              <a:ext uri="{FF2B5EF4-FFF2-40B4-BE49-F238E27FC236}">
                <a16:creationId xmlns:a16="http://schemas.microsoft.com/office/drawing/2014/main" id="{286FFD9E-1B7E-4672-5C02-75F60A82A436}"/>
              </a:ext>
            </a:extLst>
          </p:cNvPr>
          <p:cNvPicPr>
            <a:picLocks noChangeAspect="1"/>
          </p:cNvPicPr>
          <p:nvPr/>
        </p:nvPicPr>
        <p:blipFill>
          <a:blip r:embed="rId2"/>
          <a:stretch>
            <a:fillRect/>
          </a:stretch>
        </p:blipFill>
        <p:spPr>
          <a:xfrm>
            <a:off x="710954" y="1063229"/>
            <a:ext cx="2689743" cy="3487576"/>
          </a:xfrm>
          <a:prstGeom prst="rect">
            <a:avLst/>
          </a:prstGeom>
        </p:spPr>
      </p:pic>
      <p:sp>
        <p:nvSpPr>
          <p:cNvPr id="3" name="Content Placeholder 4">
            <a:extLst>
              <a:ext uri="{FF2B5EF4-FFF2-40B4-BE49-F238E27FC236}">
                <a16:creationId xmlns:a16="http://schemas.microsoft.com/office/drawing/2014/main" id="{7781123E-6D37-DC5F-0FC3-C20324285E6D}"/>
              </a:ext>
            </a:extLst>
          </p:cNvPr>
          <p:cNvSpPr txBox="1"/>
          <p:nvPr/>
        </p:nvSpPr>
        <p:spPr>
          <a:xfrm>
            <a:off x="3864820" y="1040019"/>
            <a:ext cx="4838166" cy="359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Financial requirements, QTLs, and NQTLs for mental health/SUD benefits are no more restrictive than for medical/surgical benefits</a:t>
            </a:r>
          </a:p>
          <a:p>
            <a:pPr marL="257175" indent="-257175" defTabSz="342900">
              <a:lnSpc>
                <a:spcPct val="85000"/>
              </a:lnSpc>
              <a:spcBef>
                <a:spcPts val="400"/>
              </a:spcBef>
              <a:spcAft>
                <a:spcPts val="1200"/>
              </a:spcAft>
              <a:buSzPct val="100000"/>
              <a:buFont typeface="Arial"/>
              <a:buChar char="•"/>
            </a:pPr>
            <a:r>
              <a:rPr lang="en-US" dirty="0"/>
              <a:t>New data requirements for NQTLs to prove compliance</a:t>
            </a:r>
          </a:p>
          <a:p>
            <a:pPr marL="257175" indent="-257175" defTabSz="342900">
              <a:lnSpc>
                <a:spcPct val="85000"/>
              </a:lnSpc>
              <a:spcBef>
                <a:spcPts val="400"/>
              </a:spcBef>
              <a:spcAft>
                <a:spcPts val="1200"/>
              </a:spcAft>
              <a:buSzPct val="100000"/>
              <a:buFont typeface="Arial"/>
              <a:buChar char="•"/>
            </a:pPr>
            <a:r>
              <a:rPr lang="en-US" dirty="0"/>
              <a:t>No prior authorization or step therapy for mental health/SUD prescription drugs</a:t>
            </a:r>
          </a:p>
          <a:p>
            <a:pPr marL="257175" indent="-257175" defTabSz="342900">
              <a:lnSpc>
                <a:spcPct val="85000"/>
              </a:lnSpc>
              <a:spcBef>
                <a:spcPts val="400"/>
              </a:spcBef>
              <a:spcAft>
                <a:spcPts val="1200"/>
              </a:spcAft>
              <a:buSzPct val="100000"/>
              <a:buFont typeface="Arial"/>
              <a:buChar char="•"/>
            </a:pPr>
            <a:r>
              <a:rPr lang="en-US" dirty="0"/>
              <a:t>Parity for annual and aggregate lifetime limits</a:t>
            </a:r>
          </a:p>
          <a:p>
            <a:pPr marL="257175" indent="-257175" defTabSz="342900">
              <a:lnSpc>
                <a:spcPct val="85000"/>
              </a:lnSpc>
              <a:spcBef>
                <a:spcPts val="400"/>
              </a:spcBef>
              <a:spcAft>
                <a:spcPts val="1200"/>
              </a:spcAft>
              <a:buSzPct val="100000"/>
              <a:buFont typeface="Arial"/>
              <a:buChar char="•"/>
            </a:pPr>
            <a:r>
              <a:rPr lang="en-US" dirty="0"/>
              <a:t>No exclusion for services that could be covered by entitlement program</a:t>
            </a:r>
          </a:p>
        </p:txBody>
      </p:sp>
    </p:spTree>
    <p:extLst>
      <p:ext uri="{BB962C8B-B14F-4D97-AF65-F5344CB8AC3E}">
        <p14:creationId xmlns:p14="http://schemas.microsoft.com/office/powerpoint/2010/main" val="787403639"/>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BFE8-E7CE-9467-85AB-B2E156FEA528}"/>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F6B768D7-56C8-F369-200F-3224F0B1A66E}"/>
              </a:ext>
            </a:extLst>
          </p:cNvPr>
          <p:cNvSpPr txBox="1">
            <a:spLocks noGrp="1"/>
          </p:cNvSpPr>
          <p:nvPr>
            <p:ph type="title"/>
          </p:nvPr>
        </p:nvSpPr>
        <p:spPr>
          <a:xfrm>
            <a:off x="0" y="168129"/>
            <a:ext cx="9144000" cy="802260"/>
          </a:xfrm>
          <a:prstGeom prst="rect">
            <a:avLst/>
          </a:prstGeom>
        </p:spPr>
        <p:txBody>
          <a:bodyPr/>
          <a:lstStyle/>
          <a:p>
            <a:r>
              <a:rPr lang="en-US" dirty="0"/>
              <a:t>Health Insurer Reporting Requirements</a:t>
            </a:r>
            <a:endParaRPr dirty="0"/>
          </a:p>
        </p:txBody>
      </p:sp>
      <p:pic>
        <p:nvPicPr>
          <p:cNvPr id="2" name="Picture 1">
            <a:extLst>
              <a:ext uri="{FF2B5EF4-FFF2-40B4-BE49-F238E27FC236}">
                <a16:creationId xmlns:a16="http://schemas.microsoft.com/office/drawing/2014/main" id="{3CA9D545-8A98-462B-78B1-047AFCD7844D}"/>
              </a:ext>
            </a:extLst>
          </p:cNvPr>
          <p:cNvPicPr>
            <a:picLocks noChangeAspect="1"/>
          </p:cNvPicPr>
          <p:nvPr/>
        </p:nvPicPr>
        <p:blipFill>
          <a:blip r:embed="rId2"/>
          <a:stretch>
            <a:fillRect/>
          </a:stretch>
        </p:blipFill>
        <p:spPr>
          <a:xfrm>
            <a:off x="710954" y="970389"/>
            <a:ext cx="2689743" cy="3487576"/>
          </a:xfrm>
          <a:prstGeom prst="rect">
            <a:avLst/>
          </a:prstGeom>
        </p:spPr>
      </p:pic>
      <p:sp>
        <p:nvSpPr>
          <p:cNvPr id="4" name="Content Placeholder 4">
            <a:extLst>
              <a:ext uri="{FF2B5EF4-FFF2-40B4-BE49-F238E27FC236}">
                <a16:creationId xmlns:a16="http://schemas.microsoft.com/office/drawing/2014/main" id="{EE6B9C4A-818C-31AF-C46D-B3F4E2175320}"/>
              </a:ext>
            </a:extLst>
          </p:cNvPr>
          <p:cNvSpPr txBox="1"/>
          <p:nvPr/>
        </p:nvSpPr>
        <p:spPr>
          <a:xfrm>
            <a:off x="3864820" y="961105"/>
            <a:ext cx="4838166" cy="359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Annual reports containing detailed information justifying NQTLs for mental health/SUD benefits</a:t>
            </a:r>
          </a:p>
          <a:p>
            <a:pPr marL="257175" indent="-257175" defTabSz="342900">
              <a:lnSpc>
                <a:spcPct val="85000"/>
              </a:lnSpc>
              <a:spcBef>
                <a:spcPts val="400"/>
              </a:spcBef>
              <a:spcAft>
                <a:spcPts val="1200"/>
              </a:spcAft>
              <a:buSzPct val="100000"/>
              <a:buFont typeface="Arial"/>
              <a:buChar char="•"/>
            </a:pPr>
            <a:r>
              <a:rPr lang="en-US" dirty="0"/>
              <a:t>Signed certification that CEO and chief medical officer have reviewed administrative procedures for compliance with parity laws</a:t>
            </a:r>
          </a:p>
          <a:p>
            <a:pPr marL="257175" indent="-257175" defTabSz="342900">
              <a:lnSpc>
                <a:spcPct val="85000"/>
              </a:lnSpc>
              <a:spcBef>
                <a:spcPts val="400"/>
              </a:spcBef>
              <a:spcAft>
                <a:spcPts val="1200"/>
              </a:spcAft>
              <a:buSzPct val="100000"/>
              <a:buFont typeface="Arial"/>
              <a:buChar char="•"/>
            </a:pPr>
            <a:r>
              <a:rPr lang="en-US" dirty="0"/>
              <a:t>Specific requirements for NQTL comparative analyses based on federal regulations: detail which information is needed places burden of persuasion on insurance companies to prove compliance</a:t>
            </a:r>
          </a:p>
        </p:txBody>
      </p:sp>
    </p:spTree>
    <p:extLst>
      <p:ext uri="{BB962C8B-B14F-4D97-AF65-F5344CB8AC3E}">
        <p14:creationId xmlns:p14="http://schemas.microsoft.com/office/powerpoint/2010/main" val="2622278559"/>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CE9BC-F023-A36F-B2E7-F90EB42BE18F}"/>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4C65B10D-AD3E-D2D0-8A93-E7225000F92F}"/>
              </a:ext>
            </a:extLst>
          </p:cNvPr>
          <p:cNvSpPr txBox="1">
            <a:spLocks noGrp="1"/>
          </p:cNvSpPr>
          <p:nvPr>
            <p:ph type="title"/>
          </p:nvPr>
        </p:nvSpPr>
        <p:spPr>
          <a:xfrm>
            <a:off x="0" y="237759"/>
            <a:ext cx="9144000" cy="802260"/>
          </a:xfrm>
          <a:prstGeom prst="rect">
            <a:avLst/>
          </a:prstGeom>
        </p:spPr>
        <p:txBody>
          <a:bodyPr/>
          <a:lstStyle/>
          <a:p>
            <a:r>
              <a:rPr lang="en-US" dirty="0"/>
              <a:t>Insurance Commissioner Enforcement</a:t>
            </a:r>
            <a:endParaRPr dirty="0"/>
          </a:p>
        </p:txBody>
      </p:sp>
      <p:pic>
        <p:nvPicPr>
          <p:cNvPr id="2" name="Picture 1">
            <a:extLst>
              <a:ext uri="{FF2B5EF4-FFF2-40B4-BE49-F238E27FC236}">
                <a16:creationId xmlns:a16="http://schemas.microsoft.com/office/drawing/2014/main" id="{4299A3E6-C5E0-F11B-E79D-D43AA345FD83}"/>
              </a:ext>
            </a:extLst>
          </p:cNvPr>
          <p:cNvPicPr>
            <a:picLocks noChangeAspect="1"/>
          </p:cNvPicPr>
          <p:nvPr/>
        </p:nvPicPr>
        <p:blipFill>
          <a:blip r:embed="rId2"/>
          <a:stretch>
            <a:fillRect/>
          </a:stretch>
        </p:blipFill>
        <p:spPr>
          <a:xfrm>
            <a:off x="710954" y="1040019"/>
            <a:ext cx="2689743" cy="3487576"/>
          </a:xfrm>
          <a:prstGeom prst="rect">
            <a:avLst/>
          </a:prstGeom>
        </p:spPr>
      </p:pic>
      <p:sp>
        <p:nvSpPr>
          <p:cNvPr id="4" name="Content Placeholder 4">
            <a:extLst>
              <a:ext uri="{FF2B5EF4-FFF2-40B4-BE49-F238E27FC236}">
                <a16:creationId xmlns:a16="http://schemas.microsoft.com/office/drawing/2014/main" id="{0B8DD477-7D64-AD44-5910-742FE8D4E3FC}"/>
              </a:ext>
            </a:extLst>
          </p:cNvPr>
          <p:cNvSpPr txBox="1"/>
          <p:nvPr/>
        </p:nvSpPr>
        <p:spPr>
          <a:xfrm>
            <a:off x="3864820" y="1040019"/>
            <a:ext cx="4647919" cy="35977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dirty="0"/>
              <a:t>Commissioners “shall implement and enforce…”; not discretionary</a:t>
            </a:r>
          </a:p>
          <a:p>
            <a:pPr marL="257175" indent="-257175" defTabSz="342900">
              <a:lnSpc>
                <a:spcPct val="85000"/>
              </a:lnSpc>
              <a:spcBef>
                <a:spcPts val="400"/>
              </a:spcBef>
              <a:spcAft>
                <a:spcPts val="1200"/>
              </a:spcAft>
              <a:buSzPct val="100000"/>
              <a:buFont typeface="Arial"/>
              <a:buChar char="•"/>
            </a:pPr>
            <a:r>
              <a:rPr lang="en-US" dirty="0"/>
              <a:t>Require insurers to submit comparative analyses</a:t>
            </a:r>
          </a:p>
          <a:p>
            <a:pPr marL="257175" indent="-257175" defTabSz="342900">
              <a:lnSpc>
                <a:spcPct val="85000"/>
              </a:lnSpc>
              <a:spcBef>
                <a:spcPts val="400"/>
              </a:spcBef>
              <a:spcAft>
                <a:spcPts val="1200"/>
              </a:spcAft>
              <a:buSzPct val="100000"/>
              <a:buFont typeface="Arial"/>
              <a:buChar char="•"/>
            </a:pPr>
            <a:r>
              <a:rPr lang="en-US" dirty="0"/>
              <a:t>Maintain a consumer complaint log and respond to complaints of possible parity violations</a:t>
            </a:r>
          </a:p>
          <a:p>
            <a:pPr marL="257175" indent="-257175" defTabSz="342900">
              <a:lnSpc>
                <a:spcPct val="85000"/>
              </a:lnSpc>
              <a:spcBef>
                <a:spcPts val="400"/>
              </a:spcBef>
              <a:spcAft>
                <a:spcPts val="1200"/>
              </a:spcAft>
              <a:buSzPct val="100000"/>
              <a:buFont typeface="Arial"/>
              <a:buChar char="•"/>
            </a:pPr>
            <a:r>
              <a:rPr lang="en-US" dirty="0"/>
              <a:t>Perform periodic market conduct examinations of health insurers</a:t>
            </a:r>
          </a:p>
          <a:p>
            <a:pPr marL="257175" indent="-257175" defTabSz="342900">
              <a:lnSpc>
                <a:spcPct val="85000"/>
              </a:lnSpc>
              <a:spcBef>
                <a:spcPts val="400"/>
              </a:spcBef>
              <a:spcAft>
                <a:spcPts val="1200"/>
              </a:spcAft>
              <a:buSzPct val="100000"/>
              <a:buFont typeface="Arial"/>
              <a:buChar char="•"/>
            </a:pPr>
            <a:r>
              <a:rPr lang="en-US" dirty="0"/>
              <a:t>Impose monetary penalties on insurers who fail to submit required data</a:t>
            </a:r>
          </a:p>
        </p:txBody>
      </p:sp>
    </p:spTree>
    <p:extLst>
      <p:ext uri="{BB962C8B-B14F-4D97-AF65-F5344CB8AC3E}">
        <p14:creationId xmlns:p14="http://schemas.microsoft.com/office/powerpoint/2010/main" val="29852446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3DFBE-575C-AE65-5965-44911E23FD75}"/>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8D5E275D-5FF6-82DD-907C-E4ABF82CBC58}"/>
              </a:ext>
            </a:extLst>
          </p:cNvPr>
          <p:cNvSpPr txBox="1">
            <a:spLocks noGrp="1"/>
          </p:cNvSpPr>
          <p:nvPr>
            <p:ph type="title"/>
          </p:nvPr>
        </p:nvSpPr>
        <p:spPr>
          <a:xfrm>
            <a:off x="0" y="260969"/>
            <a:ext cx="9144000" cy="802260"/>
          </a:xfrm>
          <a:prstGeom prst="rect">
            <a:avLst/>
          </a:prstGeom>
        </p:spPr>
        <p:txBody>
          <a:bodyPr/>
          <a:lstStyle/>
          <a:p>
            <a:r>
              <a:rPr lang="en-US" dirty="0"/>
              <a:t>Insurance Commissioner Enforcement, cont.</a:t>
            </a:r>
            <a:endParaRPr dirty="0"/>
          </a:p>
        </p:txBody>
      </p:sp>
      <p:pic>
        <p:nvPicPr>
          <p:cNvPr id="2" name="Picture 1">
            <a:extLst>
              <a:ext uri="{FF2B5EF4-FFF2-40B4-BE49-F238E27FC236}">
                <a16:creationId xmlns:a16="http://schemas.microsoft.com/office/drawing/2014/main" id="{F49BF43C-10A9-BF45-8B81-E99DD9779B5B}"/>
              </a:ext>
            </a:extLst>
          </p:cNvPr>
          <p:cNvPicPr>
            <a:picLocks noChangeAspect="1"/>
          </p:cNvPicPr>
          <p:nvPr/>
        </p:nvPicPr>
        <p:blipFill>
          <a:blip r:embed="rId2"/>
          <a:stretch>
            <a:fillRect/>
          </a:stretch>
        </p:blipFill>
        <p:spPr>
          <a:xfrm>
            <a:off x="664534" y="1063229"/>
            <a:ext cx="2689743" cy="3487576"/>
          </a:xfrm>
          <a:prstGeom prst="rect">
            <a:avLst/>
          </a:prstGeom>
        </p:spPr>
      </p:pic>
      <p:sp>
        <p:nvSpPr>
          <p:cNvPr id="4" name="Content Placeholder 4">
            <a:extLst>
              <a:ext uri="{FF2B5EF4-FFF2-40B4-BE49-F238E27FC236}">
                <a16:creationId xmlns:a16="http://schemas.microsoft.com/office/drawing/2014/main" id="{D540A736-8595-AC3B-06CB-87AE1631D297}"/>
              </a:ext>
            </a:extLst>
          </p:cNvPr>
          <p:cNvSpPr txBox="1"/>
          <p:nvPr/>
        </p:nvSpPr>
        <p:spPr>
          <a:xfrm>
            <a:off x="3623437" y="1063229"/>
            <a:ext cx="4838166" cy="35977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lnSpcReduction="10000"/>
          </a:bodyPr>
          <a:lstStyle/>
          <a:p>
            <a:pPr marL="257175" indent="-257175" defTabSz="342900">
              <a:lnSpc>
                <a:spcPct val="85000"/>
              </a:lnSpc>
              <a:spcBef>
                <a:spcPts val="400"/>
              </a:spcBef>
              <a:buSzPct val="100000"/>
              <a:buFont typeface="Arial"/>
              <a:buChar char="•"/>
            </a:pPr>
            <a:r>
              <a:rPr lang="en-US" dirty="0"/>
              <a:t>Require insurers to remedy denials of care caused by violations of parity law by</a:t>
            </a:r>
          </a:p>
          <a:p>
            <a:pPr marL="548640" lvl="1" indent="-257175" defTabSz="342900">
              <a:lnSpc>
                <a:spcPct val="85000"/>
              </a:lnSpc>
              <a:spcBef>
                <a:spcPts val="400"/>
              </a:spcBef>
              <a:buSzPct val="100000"/>
              <a:buFont typeface="Arial"/>
              <a:buChar char="•"/>
            </a:pPr>
            <a:r>
              <a:rPr lang="en-US" dirty="0"/>
              <a:t>Changing insurance plans’ treatment limitations</a:t>
            </a:r>
          </a:p>
          <a:p>
            <a:pPr marL="548640" lvl="1" indent="-257175" defTabSz="342900">
              <a:lnSpc>
                <a:spcPct val="85000"/>
              </a:lnSpc>
              <a:spcBef>
                <a:spcPts val="400"/>
              </a:spcBef>
              <a:buSzPct val="100000"/>
              <a:buFont typeface="Arial"/>
              <a:buChar char="•"/>
            </a:pPr>
            <a:r>
              <a:rPr lang="en-US" dirty="0"/>
              <a:t>Reprocessing and paying denied claims</a:t>
            </a:r>
          </a:p>
          <a:p>
            <a:pPr marL="548640" lvl="1" indent="-257175" defTabSz="342900">
              <a:lnSpc>
                <a:spcPct val="85000"/>
              </a:lnSpc>
              <a:spcBef>
                <a:spcPts val="400"/>
              </a:spcBef>
              <a:buSzPct val="100000"/>
              <a:buFont typeface="Arial"/>
              <a:buChar char="•"/>
            </a:pPr>
            <a:r>
              <a:rPr lang="en-US" dirty="0"/>
              <a:t>Informing plan members of parity violations</a:t>
            </a:r>
          </a:p>
          <a:p>
            <a:pPr marL="548640" lvl="1" indent="-257175" defTabSz="342900">
              <a:lnSpc>
                <a:spcPct val="85000"/>
              </a:lnSpc>
              <a:spcBef>
                <a:spcPts val="400"/>
              </a:spcBef>
              <a:spcAft>
                <a:spcPts val="1200"/>
              </a:spcAft>
              <a:buSzPct val="100000"/>
              <a:buFont typeface="Arial"/>
              <a:buChar char="•"/>
            </a:pPr>
            <a:r>
              <a:rPr lang="en-US" dirty="0"/>
              <a:t>Requiring additional data submissions or monitoring to prove compliance</a:t>
            </a:r>
          </a:p>
          <a:p>
            <a:pPr marL="257175" lvl="1" indent="-257175" defTabSz="342900">
              <a:lnSpc>
                <a:spcPct val="85000"/>
              </a:lnSpc>
              <a:spcBef>
                <a:spcPts val="400"/>
              </a:spcBef>
              <a:spcAft>
                <a:spcPts val="1200"/>
              </a:spcAft>
              <a:buSzPct val="100000"/>
              <a:buFont typeface="Arial"/>
              <a:buChar char="•"/>
            </a:pPr>
            <a:r>
              <a:rPr lang="en-US" dirty="0"/>
              <a:t>Submit annual legislative report on the year’s enforcement actions</a:t>
            </a:r>
          </a:p>
          <a:p>
            <a:pPr marL="257175" lvl="1" indent="-257175" defTabSz="342900">
              <a:lnSpc>
                <a:spcPct val="85000"/>
              </a:lnSpc>
              <a:spcBef>
                <a:spcPts val="400"/>
              </a:spcBef>
              <a:spcAft>
                <a:spcPts val="1200"/>
              </a:spcAft>
              <a:buSzPct val="100000"/>
              <a:buFont typeface="Arial"/>
              <a:buChar char="•"/>
            </a:pPr>
            <a:r>
              <a:rPr lang="en-US" dirty="0"/>
              <a:t>Maintain public website with consumer parity information, including step-by-step guide for filing complaints</a:t>
            </a:r>
          </a:p>
        </p:txBody>
      </p:sp>
    </p:spTree>
    <p:extLst>
      <p:ext uri="{BB962C8B-B14F-4D97-AF65-F5344CB8AC3E}">
        <p14:creationId xmlns:p14="http://schemas.microsoft.com/office/powerpoint/2010/main" val="363085736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62F3A-D2E1-E19A-EF11-4DB4A4ACA3BA}"/>
            </a:ext>
          </a:extLst>
        </p:cNvPr>
        <p:cNvGrpSpPr/>
        <p:nvPr/>
      </p:nvGrpSpPr>
      <p:grpSpPr>
        <a:xfrm>
          <a:off x="0" y="0"/>
          <a:ext cx="0" cy="0"/>
          <a:chOff x="0" y="0"/>
          <a:chExt cx="0" cy="0"/>
        </a:xfrm>
      </p:grpSpPr>
      <p:sp>
        <p:nvSpPr>
          <p:cNvPr id="136" name="Title 6">
            <a:extLst>
              <a:ext uri="{FF2B5EF4-FFF2-40B4-BE49-F238E27FC236}">
                <a16:creationId xmlns:a16="http://schemas.microsoft.com/office/drawing/2014/main" id="{B5E270AA-66B2-DBA8-5331-0B70B9541A50}"/>
              </a:ext>
            </a:extLst>
          </p:cNvPr>
          <p:cNvSpPr txBox="1">
            <a:spLocks noGrp="1"/>
          </p:cNvSpPr>
          <p:nvPr>
            <p:ph type="title"/>
          </p:nvPr>
        </p:nvSpPr>
        <p:spPr>
          <a:xfrm>
            <a:off x="0" y="260969"/>
            <a:ext cx="9144000" cy="802260"/>
          </a:xfrm>
          <a:prstGeom prst="rect">
            <a:avLst/>
          </a:prstGeom>
        </p:spPr>
        <p:txBody>
          <a:bodyPr/>
          <a:lstStyle/>
          <a:p>
            <a:r>
              <a:rPr lang="en-US" dirty="0"/>
              <a:t>Miscellaneous</a:t>
            </a:r>
            <a:endParaRPr dirty="0"/>
          </a:p>
        </p:txBody>
      </p:sp>
      <p:pic>
        <p:nvPicPr>
          <p:cNvPr id="2" name="Picture 1">
            <a:extLst>
              <a:ext uri="{FF2B5EF4-FFF2-40B4-BE49-F238E27FC236}">
                <a16:creationId xmlns:a16="http://schemas.microsoft.com/office/drawing/2014/main" id="{F56AFA50-AB99-757C-3BF4-E5F08327AA02}"/>
              </a:ext>
            </a:extLst>
          </p:cNvPr>
          <p:cNvPicPr>
            <a:picLocks noChangeAspect="1"/>
          </p:cNvPicPr>
          <p:nvPr/>
        </p:nvPicPr>
        <p:blipFill>
          <a:blip r:embed="rId2"/>
          <a:stretch>
            <a:fillRect/>
          </a:stretch>
        </p:blipFill>
        <p:spPr>
          <a:xfrm>
            <a:off x="710954" y="1063229"/>
            <a:ext cx="2689743" cy="3487576"/>
          </a:xfrm>
          <a:prstGeom prst="rect">
            <a:avLst/>
          </a:prstGeom>
        </p:spPr>
      </p:pic>
      <p:sp>
        <p:nvSpPr>
          <p:cNvPr id="3" name="Content Placeholder 4">
            <a:extLst>
              <a:ext uri="{FF2B5EF4-FFF2-40B4-BE49-F238E27FC236}">
                <a16:creationId xmlns:a16="http://schemas.microsoft.com/office/drawing/2014/main" id="{42E87C17-BAFE-9784-FBC8-74C30DB2A6BF}"/>
              </a:ext>
            </a:extLst>
          </p:cNvPr>
          <p:cNvSpPr txBox="1"/>
          <p:nvPr/>
        </p:nvSpPr>
        <p:spPr>
          <a:xfrm>
            <a:off x="4084766" y="1175063"/>
            <a:ext cx="4618220" cy="34859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57175" indent="-257175" defTabSz="342900">
              <a:lnSpc>
                <a:spcPct val="85000"/>
              </a:lnSpc>
              <a:spcBef>
                <a:spcPts val="400"/>
              </a:spcBef>
              <a:spcAft>
                <a:spcPts val="1200"/>
              </a:spcAft>
              <a:buSzPct val="100000"/>
              <a:buFont typeface="Arial"/>
              <a:buChar char="•"/>
            </a:pPr>
            <a:r>
              <a:rPr lang="en-US" sz="2000" dirty="0"/>
              <a:t>Parity Advancement Fund: all monetary penalties collected from parity violations are deposited into a fund that supports consumer parity education campaigns, assistance programs, advocacy, and other pro-consumer implementation and enforcement initiatives</a:t>
            </a:r>
          </a:p>
        </p:txBody>
      </p:sp>
    </p:spTree>
    <p:extLst>
      <p:ext uri="{BB962C8B-B14F-4D97-AF65-F5344CB8AC3E}">
        <p14:creationId xmlns:p14="http://schemas.microsoft.com/office/powerpoint/2010/main" val="2488354817"/>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0EA0E8-FB0D-98E3-D94D-ED6C4FEF24F1}"/>
              </a:ext>
            </a:extLst>
          </p:cNvPr>
          <p:cNvSpPr>
            <a:spLocks noGrp="1"/>
          </p:cNvSpPr>
          <p:nvPr>
            <p:ph type="body" sz="half" idx="1"/>
          </p:nvPr>
        </p:nvSpPr>
        <p:spPr/>
        <p:txBody>
          <a:bodyPr/>
          <a:lstStyle/>
          <a:p>
            <a:r>
              <a:rPr lang="en-US" dirty="0"/>
              <a:t>Q&amp;A</a:t>
            </a:r>
          </a:p>
        </p:txBody>
      </p:sp>
      <p:sp>
        <p:nvSpPr>
          <p:cNvPr id="6" name="Text Placeholder 2">
            <a:extLst>
              <a:ext uri="{FF2B5EF4-FFF2-40B4-BE49-F238E27FC236}">
                <a16:creationId xmlns:a16="http://schemas.microsoft.com/office/drawing/2014/main" id="{52F5001D-CFDE-81A7-0DEE-BD682A3F3076}"/>
              </a:ext>
            </a:extLst>
          </p:cNvPr>
          <p:cNvSpPr>
            <a:spLocks noGrp="1"/>
          </p:cNvSpPr>
          <p:nvPr>
            <p:ph type="body" idx="13"/>
          </p:nvPr>
        </p:nvSpPr>
        <p:spPr>
          <a:xfrm>
            <a:off x="457200" y="3058789"/>
            <a:ext cx="8229600" cy="1378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300"/>
              </a:spcBef>
              <a:buSzTx/>
              <a:buFontTx/>
              <a:buNone/>
              <a:defRPr sz="1600"/>
            </a:lvl1pPr>
          </a:lstStyle>
          <a:p>
            <a:r>
              <a:rPr lang="en-US" dirty="0"/>
              <a:t>Thank you for participating in our session. </a:t>
            </a:r>
            <a:endParaRPr dirty="0"/>
          </a:p>
        </p:txBody>
      </p:sp>
    </p:spTree>
    <p:extLst>
      <p:ext uri="{BB962C8B-B14F-4D97-AF65-F5344CB8AC3E}">
        <p14:creationId xmlns:p14="http://schemas.microsoft.com/office/powerpoint/2010/main" val="21159076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EB5E2-8931-F5A8-F5CB-FE039B455B0C}"/>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B1926BF4-736D-979D-4425-3F129E1A95B2}"/>
              </a:ext>
            </a:extLst>
          </p:cNvPr>
          <p:cNvSpPr>
            <a:spLocks noGrp="1"/>
          </p:cNvSpPr>
          <p:nvPr>
            <p:ph sz="quarter" idx="14"/>
          </p:nvPr>
        </p:nvSpPr>
        <p:spPr/>
        <p:txBody>
          <a:bodyPr lIns="45719" tIns="45720" rIns="45719" bIns="45720" anchor="t"/>
          <a:lstStyle/>
          <a:p>
            <a:r>
              <a:rPr lang="en-US" dirty="0"/>
              <a:t>List the limitations and restrictions that have historically reduced access to mental health and SUD coverage in health insurance.</a:t>
            </a:r>
          </a:p>
          <a:p>
            <a:endParaRPr lang="en-US" dirty="0"/>
          </a:p>
          <a:p>
            <a:r>
              <a:rPr lang="en-US" dirty="0"/>
              <a:t>Assess the mental health and SUD parity protections that currently exist.</a:t>
            </a:r>
          </a:p>
          <a:p>
            <a:endParaRPr lang="en-US" dirty="0"/>
          </a:p>
          <a:p>
            <a:r>
              <a:rPr lang="en-US" dirty="0"/>
              <a:t>Discuss the key components of LAPPA's model legislation aimed at expanding parity protections at the state level.</a:t>
            </a:r>
          </a:p>
        </p:txBody>
      </p:sp>
    </p:spTree>
    <p:extLst>
      <p:ext uri="{BB962C8B-B14F-4D97-AF65-F5344CB8AC3E}">
        <p14:creationId xmlns:p14="http://schemas.microsoft.com/office/powerpoint/2010/main" val="318610829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78951-FD51-043B-1B0F-A852BBADC62F}"/>
            </a:ext>
          </a:extLst>
        </p:cNvPr>
        <p:cNvGrpSpPr/>
        <p:nvPr/>
      </p:nvGrpSpPr>
      <p:grpSpPr>
        <a:xfrm>
          <a:off x="0" y="0"/>
          <a:ext cx="0" cy="0"/>
          <a:chOff x="0" y="0"/>
          <a:chExt cx="0" cy="0"/>
        </a:xfrm>
      </p:grpSpPr>
      <p:sp>
        <p:nvSpPr>
          <p:cNvPr id="129" name="Text Placeholder 2">
            <a:extLst>
              <a:ext uri="{FF2B5EF4-FFF2-40B4-BE49-F238E27FC236}">
                <a16:creationId xmlns:a16="http://schemas.microsoft.com/office/drawing/2014/main" id="{053E499D-0BA3-C7F4-499A-BD4F44E13DEA}"/>
              </a:ext>
            </a:extLst>
          </p:cNvPr>
          <p:cNvSpPr txBox="1">
            <a:spLocks noGrp="1"/>
          </p:cNvSpPr>
          <p:nvPr>
            <p:ph type="body" sz="quarter" idx="1"/>
          </p:nvPr>
        </p:nvSpPr>
        <p:spPr>
          <a:xfrm>
            <a:off x="0" y="4743451"/>
            <a:ext cx="9144000" cy="400050"/>
          </a:xfrm>
          <a:prstGeom prst="rect">
            <a:avLst/>
          </a:prstGeom>
        </p:spPr>
        <p:txBody>
          <a:bodyPr/>
          <a:lstStyle>
            <a:lvl1pPr defTabSz="318897">
              <a:defRPr sz="930"/>
            </a:lvl1pPr>
          </a:lstStyle>
          <a:p>
            <a:endParaRPr dirty="0"/>
          </a:p>
        </p:txBody>
      </p:sp>
      <p:sp>
        <p:nvSpPr>
          <p:cNvPr id="130" name="Content Placeholder 3">
            <a:extLst>
              <a:ext uri="{FF2B5EF4-FFF2-40B4-BE49-F238E27FC236}">
                <a16:creationId xmlns:a16="http://schemas.microsoft.com/office/drawing/2014/main" id="{6086779E-DEE7-FEF0-B72A-D05FBD04BCE4}"/>
              </a:ext>
            </a:extLst>
          </p:cNvPr>
          <p:cNvSpPr txBox="1"/>
          <p:nvPr/>
        </p:nvSpPr>
        <p:spPr>
          <a:xfrm>
            <a:off x="457200" y="865704"/>
            <a:ext cx="8229600" cy="3789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fontScale="92500" lnSpcReduction="10000"/>
          </a:bodyPr>
          <a:lstStyle/>
          <a:p>
            <a:pPr defTabSz="342900">
              <a:lnSpc>
                <a:spcPct val="85000"/>
              </a:lnSpc>
              <a:spcBef>
                <a:spcPts val="400"/>
              </a:spcBef>
              <a:buSzPct val="100000"/>
            </a:pPr>
            <a:r>
              <a:rPr lang="en-US" b="1" dirty="0"/>
              <a:t>Barnes: Federal Efforts to Advance Parity</a:t>
            </a:r>
          </a:p>
          <a:p>
            <a:pPr marL="257175" indent="-257175" defTabSz="342900">
              <a:lnSpc>
                <a:spcPct val="85000"/>
              </a:lnSpc>
              <a:spcBef>
                <a:spcPts val="400"/>
              </a:spcBef>
              <a:buSzPct val="100000"/>
              <a:buFont typeface="Arial"/>
              <a:buChar char="•"/>
            </a:pPr>
            <a:r>
              <a:rPr lang="en-US" dirty="0"/>
              <a:t>1996 and 2008 federal parity laws </a:t>
            </a:r>
          </a:p>
          <a:p>
            <a:pPr marL="257175" indent="-257175" defTabSz="342900">
              <a:lnSpc>
                <a:spcPct val="85000"/>
              </a:lnSpc>
              <a:spcBef>
                <a:spcPts val="400"/>
              </a:spcBef>
              <a:buSzPct val="100000"/>
              <a:buFont typeface="Arial"/>
              <a:buChar char="•"/>
            </a:pPr>
            <a:r>
              <a:rPr lang="en-US" dirty="0"/>
              <a:t>2010 ACA enactment, 2014 ACA rules take effect</a:t>
            </a:r>
          </a:p>
          <a:p>
            <a:pPr marL="257175" indent="-257175" defTabSz="342900">
              <a:lnSpc>
                <a:spcPct val="85000"/>
              </a:lnSpc>
              <a:spcBef>
                <a:spcPts val="400"/>
              </a:spcBef>
              <a:buSzPct val="100000"/>
              <a:buFont typeface="Arial"/>
              <a:buChar char="•"/>
            </a:pPr>
            <a:r>
              <a:rPr lang="en-US" dirty="0"/>
              <a:t>21</a:t>
            </a:r>
            <a:r>
              <a:rPr lang="en-US" baseline="30000" dirty="0"/>
              <a:t>st</a:t>
            </a:r>
            <a:r>
              <a:rPr lang="en-US" dirty="0"/>
              <a:t> Century Cures Act, 2024 regulations, and enforcement </a:t>
            </a:r>
          </a:p>
          <a:p>
            <a:pPr marL="257175" indent="-257175" defTabSz="342900">
              <a:lnSpc>
                <a:spcPct val="85000"/>
              </a:lnSpc>
              <a:spcBef>
                <a:spcPts val="400"/>
              </a:spcBef>
              <a:buSzPct val="100000"/>
              <a:buFont typeface="Arial"/>
              <a:buChar char="•"/>
            </a:pPr>
            <a:r>
              <a:rPr lang="en-US" dirty="0"/>
              <a:t>Parity takes all of us</a:t>
            </a:r>
          </a:p>
          <a:p>
            <a:pPr defTabSz="342900">
              <a:lnSpc>
                <a:spcPct val="85000"/>
              </a:lnSpc>
              <a:spcBef>
                <a:spcPts val="400"/>
              </a:spcBef>
              <a:buSzPct val="100000"/>
            </a:pPr>
            <a:endParaRPr lang="en-US" dirty="0"/>
          </a:p>
          <a:p>
            <a:pPr defTabSz="342900">
              <a:lnSpc>
                <a:spcPct val="85000"/>
              </a:lnSpc>
              <a:spcBef>
                <a:spcPts val="400"/>
              </a:spcBef>
              <a:buSzPct val="100000"/>
            </a:pPr>
            <a:r>
              <a:rPr lang="en-US" b="1" dirty="0"/>
              <a:t>Barthwell: Parity Policy vs Practice</a:t>
            </a:r>
          </a:p>
          <a:p>
            <a:pPr marL="257175" indent="-257175" defTabSz="342900">
              <a:lnSpc>
                <a:spcPct val="85000"/>
              </a:lnSpc>
              <a:spcBef>
                <a:spcPts val="400"/>
              </a:spcBef>
              <a:buSzPct val="100000"/>
              <a:buFont typeface="Arial"/>
              <a:buChar char="•"/>
            </a:pPr>
            <a:r>
              <a:rPr lang="en-US" dirty="0"/>
              <a:t>Parity explained </a:t>
            </a:r>
          </a:p>
          <a:p>
            <a:pPr marL="257175" indent="-257175" defTabSz="342900">
              <a:lnSpc>
                <a:spcPct val="85000"/>
              </a:lnSpc>
              <a:spcBef>
                <a:spcPts val="400"/>
              </a:spcBef>
              <a:buSzPct val="100000"/>
              <a:buFont typeface="Arial"/>
              <a:buChar char="•"/>
            </a:pPr>
            <a:r>
              <a:rPr lang="en-US" dirty="0"/>
              <a:t>Red flags </a:t>
            </a:r>
          </a:p>
          <a:p>
            <a:pPr marL="257175" indent="-257175" defTabSz="342900">
              <a:lnSpc>
                <a:spcPct val="85000"/>
              </a:lnSpc>
              <a:spcBef>
                <a:spcPts val="400"/>
              </a:spcBef>
              <a:buSzPct val="100000"/>
              <a:buFont typeface="Arial"/>
              <a:buChar char="•"/>
            </a:pPr>
            <a:r>
              <a:rPr lang="en-US" dirty="0"/>
              <a:t>Case study</a:t>
            </a:r>
          </a:p>
          <a:p>
            <a:pPr marL="257175" lvl="4" indent="-257175" defTabSz="342900">
              <a:lnSpc>
                <a:spcPct val="85000"/>
              </a:lnSpc>
              <a:spcBef>
                <a:spcPts val="400"/>
              </a:spcBef>
              <a:buSzPct val="100000"/>
              <a:buFont typeface="Arial"/>
              <a:buChar char="•"/>
            </a:pPr>
            <a:r>
              <a:rPr lang="en-US" dirty="0"/>
              <a:t>Industry practices and effects</a:t>
            </a:r>
          </a:p>
          <a:p>
            <a:pPr marL="257175" lvl="4" indent="-257175" defTabSz="342900">
              <a:lnSpc>
                <a:spcPct val="85000"/>
              </a:lnSpc>
              <a:spcBef>
                <a:spcPts val="400"/>
              </a:spcBef>
              <a:buSzPct val="100000"/>
              <a:buFont typeface="Arial"/>
              <a:buChar char="•"/>
            </a:pPr>
            <a:r>
              <a:rPr lang="en-US" dirty="0"/>
              <a:t>Advocacy resources </a:t>
            </a:r>
          </a:p>
          <a:p>
            <a:pPr defTabSz="342900">
              <a:lnSpc>
                <a:spcPct val="85000"/>
              </a:lnSpc>
              <a:spcBef>
                <a:spcPts val="400"/>
              </a:spcBef>
              <a:buSzPct val="100000"/>
            </a:pPr>
            <a:endParaRPr lang="en-US" dirty="0"/>
          </a:p>
          <a:p>
            <a:pPr defTabSz="342900">
              <a:lnSpc>
                <a:spcPct val="85000"/>
              </a:lnSpc>
              <a:spcBef>
                <a:spcPts val="400"/>
              </a:spcBef>
              <a:buSzPct val="100000"/>
            </a:pPr>
            <a:r>
              <a:rPr lang="en-US" b="1" dirty="0" err="1"/>
              <a:t>Maschman</a:t>
            </a:r>
            <a:r>
              <a:rPr lang="en-US" b="1" dirty="0"/>
              <a:t>: Model State Legislation</a:t>
            </a:r>
          </a:p>
          <a:p>
            <a:pPr marL="257175" lvl="4" indent="-257175" defTabSz="342900">
              <a:lnSpc>
                <a:spcPct val="85000"/>
              </a:lnSpc>
              <a:spcBef>
                <a:spcPts val="400"/>
              </a:spcBef>
              <a:buSzPct val="100000"/>
              <a:buFont typeface="Arial"/>
              <a:buChar char="•"/>
            </a:pPr>
            <a:r>
              <a:rPr lang="en-US" dirty="0"/>
              <a:t>Model state law </a:t>
            </a:r>
          </a:p>
        </p:txBody>
      </p:sp>
      <p:sp>
        <p:nvSpPr>
          <p:cNvPr id="131" name="Title 5">
            <a:extLst>
              <a:ext uri="{FF2B5EF4-FFF2-40B4-BE49-F238E27FC236}">
                <a16:creationId xmlns:a16="http://schemas.microsoft.com/office/drawing/2014/main" id="{B259CE81-957D-8E4B-F0B5-ADAAB1864E5D}"/>
              </a:ext>
            </a:extLst>
          </p:cNvPr>
          <p:cNvSpPr txBox="1">
            <a:spLocks noGrp="1"/>
          </p:cNvSpPr>
          <p:nvPr>
            <p:ph type="title"/>
          </p:nvPr>
        </p:nvSpPr>
        <p:spPr>
          <a:xfrm>
            <a:off x="0" y="260969"/>
            <a:ext cx="9144000" cy="453237"/>
          </a:xfrm>
          <a:prstGeom prst="rect">
            <a:avLst/>
          </a:prstGeom>
        </p:spPr>
        <p:txBody>
          <a:bodyPr>
            <a:normAutofit fontScale="90000"/>
          </a:bodyPr>
          <a:lstStyle/>
          <a:p>
            <a:r>
              <a:rPr lang="en-US" dirty="0"/>
              <a:t>Session Preview </a:t>
            </a:r>
            <a:endParaRPr dirty="0"/>
          </a:p>
        </p:txBody>
      </p:sp>
    </p:spTree>
    <p:extLst>
      <p:ext uri="{BB962C8B-B14F-4D97-AF65-F5344CB8AC3E}">
        <p14:creationId xmlns:p14="http://schemas.microsoft.com/office/powerpoint/2010/main" val="161238376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D7F02-5A5E-6392-ABF8-1F44198B8D31}"/>
            </a:ext>
          </a:extLst>
        </p:cNvPr>
        <p:cNvGrpSpPr/>
        <p:nvPr/>
      </p:nvGrpSpPr>
      <p:grpSpPr>
        <a:xfrm>
          <a:off x="0" y="0"/>
          <a:ext cx="0" cy="0"/>
          <a:chOff x="0" y="0"/>
          <a:chExt cx="0" cy="0"/>
        </a:xfrm>
      </p:grpSpPr>
      <p:sp>
        <p:nvSpPr>
          <p:cNvPr id="126" name="Text Placeholder 1">
            <a:extLst>
              <a:ext uri="{FF2B5EF4-FFF2-40B4-BE49-F238E27FC236}">
                <a16:creationId xmlns:a16="http://schemas.microsoft.com/office/drawing/2014/main" id="{A585FFB1-D4A8-2805-C79F-DD50E4D8D483}"/>
              </a:ext>
            </a:extLst>
          </p:cNvPr>
          <p:cNvSpPr txBox="1">
            <a:spLocks noGrp="1"/>
          </p:cNvSpPr>
          <p:nvPr>
            <p:ph type="body" sz="half" idx="1"/>
          </p:nvPr>
        </p:nvSpPr>
        <p:spPr>
          <a:xfrm>
            <a:off x="0" y="1253727"/>
            <a:ext cx="9144000" cy="1603774"/>
          </a:xfrm>
          <a:prstGeom prst="rect">
            <a:avLst/>
          </a:prstGeom>
        </p:spPr>
        <p:txBody>
          <a:bodyPr/>
          <a:lstStyle/>
          <a:p>
            <a:r>
              <a:rPr lang="en-US" dirty="0"/>
              <a:t>Federal Efforts to Advance Parity</a:t>
            </a:r>
            <a:endParaRPr dirty="0"/>
          </a:p>
        </p:txBody>
      </p:sp>
      <p:sp>
        <p:nvSpPr>
          <p:cNvPr id="127" name="Text Placeholder 2">
            <a:extLst>
              <a:ext uri="{FF2B5EF4-FFF2-40B4-BE49-F238E27FC236}">
                <a16:creationId xmlns:a16="http://schemas.microsoft.com/office/drawing/2014/main" id="{E37A761C-0C25-C3C5-D6F1-085933ACAAC8}"/>
              </a:ext>
            </a:extLst>
          </p:cNvPr>
          <p:cNvSpPr>
            <a:spLocks noGrp="1"/>
          </p:cNvSpPr>
          <p:nvPr>
            <p:ph type="body" idx="1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lgn="ctr">
              <a:spcBef>
                <a:spcPts val="300"/>
              </a:spcBef>
              <a:buSzTx/>
              <a:buFontTx/>
              <a:buNone/>
              <a:defRPr sz="1600"/>
            </a:lvl1pPr>
          </a:lstStyle>
          <a:p>
            <a:r>
              <a:rPr lang="en-US" dirty="0"/>
              <a:t>Michael C. Barnes, JD</a:t>
            </a:r>
          </a:p>
          <a:p>
            <a:r>
              <a:rPr lang="en-US" i="1" dirty="0">
                <a:latin typeface="Aptos" panose="020B0004020202020204" pitchFamily="34" charset="0"/>
              </a:rPr>
              <a:t>Sequel Health Law</a:t>
            </a:r>
            <a:endParaRPr lang="en-US" dirty="0"/>
          </a:p>
        </p:txBody>
      </p:sp>
    </p:spTree>
    <p:extLst>
      <p:ext uri="{BB962C8B-B14F-4D97-AF65-F5344CB8AC3E}">
        <p14:creationId xmlns:p14="http://schemas.microsoft.com/office/powerpoint/2010/main" val="29261615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AB7FF5-1260-4510-AA2D-5423109727D4}"/>
              </a:ext>
            </a:extLst>
          </p:cNvPr>
          <p:cNvSpPr>
            <a:spLocks noGrp="1"/>
          </p:cNvSpPr>
          <p:nvPr>
            <p:ph type="title"/>
          </p:nvPr>
        </p:nvSpPr>
        <p:spPr/>
        <p:txBody>
          <a:bodyPr/>
          <a:lstStyle/>
          <a:p>
            <a:r>
              <a:rPr lang="en-US" b="1" dirty="0"/>
              <a:t>Parity Timeline</a:t>
            </a:r>
          </a:p>
        </p:txBody>
      </p:sp>
      <p:grpSp>
        <p:nvGrpSpPr>
          <p:cNvPr id="3" name="Group 2">
            <a:extLst>
              <a:ext uri="{FF2B5EF4-FFF2-40B4-BE49-F238E27FC236}">
                <a16:creationId xmlns:a16="http://schemas.microsoft.com/office/drawing/2014/main" id="{6D4C5460-22EC-4631-B2C2-99BC55CE19F0}"/>
              </a:ext>
            </a:extLst>
          </p:cNvPr>
          <p:cNvGrpSpPr/>
          <p:nvPr/>
        </p:nvGrpSpPr>
        <p:grpSpPr>
          <a:xfrm>
            <a:off x="307712" y="718942"/>
            <a:ext cx="8641943" cy="3301841"/>
            <a:chOff x="272036" y="1019956"/>
            <a:chExt cx="8641943" cy="3301841"/>
          </a:xfrm>
        </p:grpSpPr>
        <p:grpSp>
          <p:nvGrpSpPr>
            <p:cNvPr id="2" name="Group 1">
              <a:extLst>
                <a:ext uri="{FF2B5EF4-FFF2-40B4-BE49-F238E27FC236}">
                  <a16:creationId xmlns:a16="http://schemas.microsoft.com/office/drawing/2014/main" id="{76EF29FD-3FBA-4A9B-9759-B9178BD9F567}"/>
                </a:ext>
              </a:extLst>
            </p:cNvPr>
            <p:cNvGrpSpPr/>
            <p:nvPr/>
          </p:nvGrpSpPr>
          <p:grpSpPr>
            <a:xfrm>
              <a:off x="272036" y="1019956"/>
              <a:ext cx="8641943" cy="3301841"/>
              <a:chOff x="439357" y="454008"/>
              <a:chExt cx="11522590" cy="4402454"/>
            </a:xfrm>
          </p:grpSpPr>
          <p:cxnSp>
            <p:nvCxnSpPr>
              <p:cNvPr id="6" name="Straight Arrow Connector 5">
                <a:extLst>
                  <a:ext uri="{FF2B5EF4-FFF2-40B4-BE49-F238E27FC236}">
                    <a16:creationId xmlns:a16="http://schemas.microsoft.com/office/drawing/2014/main" id="{DBAF36D3-6FD2-4901-9762-20EC9914673C}"/>
                  </a:ext>
                </a:extLst>
              </p:cNvPr>
              <p:cNvCxnSpPr>
                <a:cxnSpLocks/>
              </p:cNvCxnSpPr>
              <p:nvPr/>
            </p:nvCxnSpPr>
            <p:spPr>
              <a:xfrm>
                <a:off x="781050" y="4002055"/>
                <a:ext cx="10629900" cy="0"/>
              </a:xfrm>
              <a:prstGeom prst="straightConnector1">
                <a:avLst/>
              </a:prstGeom>
              <a:ln w="2222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5173EE-F0B4-480D-97BA-759219F7CEB3}"/>
                  </a:ext>
                </a:extLst>
              </p:cNvPr>
              <p:cNvSpPr txBox="1"/>
              <p:nvPr/>
            </p:nvSpPr>
            <p:spPr>
              <a:xfrm rot="18274976">
                <a:off x="182212" y="4091791"/>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1996</a:t>
                </a:r>
              </a:p>
            </p:txBody>
          </p:sp>
          <p:sp>
            <p:nvSpPr>
              <p:cNvPr id="11" name="TextBox 10">
                <a:extLst>
                  <a:ext uri="{FF2B5EF4-FFF2-40B4-BE49-F238E27FC236}">
                    <a16:creationId xmlns:a16="http://schemas.microsoft.com/office/drawing/2014/main" id="{BFC2A8A1-9EF2-4CFC-BD02-E55129C105D0}"/>
                  </a:ext>
                </a:extLst>
              </p:cNvPr>
              <p:cNvSpPr txBox="1"/>
              <p:nvPr/>
            </p:nvSpPr>
            <p:spPr>
              <a:xfrm rot="18315666">
                <a:off x="1100065" y="4093098"/>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1999</a:t>
                </a:r>
              </a:p>
            </p:txBody>
          </p:sp>
          <p:sp>
            <p:nvSpPr>
              <p:cNvPr id="14" name="TextBox 13">
                <a:extLst>
                  <a:ext uri="{FF2B5EF4-FFF2-40B4-BE49-F238E27FC236}">
                    <a16:creationId xmlns:a16="http://schemas.microsoft.com/office/drawing/2014/main" id="{A71039BA-122E-4F6A-BA67-4F16495F5A8D}"/>
                  </a:ext>
                </a:extLst>
              </p:cNvPr>
              <p:cNvSpPr txBox="1"/>
              <p:nvPr/>
            </p:nvSpPr>
            <p:spPr>
              <a:xfrm rot="18274976">
                <a:off x="2765771" y="4167992"/>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2008</a:t>
                </a:r>
              </a:p>
            </p:txBody>
          </p:sp>
          <p:sp>
            <p:nvSpPr>
              <p:cNvPr id="19" name="Callout: Bent Line with Accent Bar 18">
                <a:extLst>
                  <a:ext uri="{FF2B5EF4-FFF2-40B4-BE49-F238E27FC236}">
                    <a16:creationId xmlns:a16="http://schemas.microsoft.com/office/drawing/2014/main" id="{92827C1B-74AD-4274-82B7-50F217507AC6}"/>
                  </a:ext>
                </a:extLst>
              </p:cNvPr>
              <p:cNvSpPr/>
              <p:nvPr/>
            </p:nvSpPr>
            <p:spPr>
              <a:xfrm rot="18757341">
                <a:off x="886011" y="2004201"/>
                <a:ext cx="2813075" cy="560007"/>
              </a:xfrm>
              <a:prstGeom prst="accentCallout2">
                <a:avLst>
                  <a:gd name="adj1" fmla="val 47403"/>
                  <a:gd name="adj2" fmla="val -7464"/>
                  <a:gd name="adj3" fmla="val 35590"/>
                  <a:gd name="adj4" fmla="val -23354"/>
                  <a:gd name="adj5" fmla="val 70259"/>
                  <a:gd name="adj6" fmla="val -30686"/>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Mental Health Parity Act</a:t>
                </a:r>
              </a:p>
            </p:txBody>
          </p:sp>
          <p:sp>
            <p:nvSpPr>
              <p:cNvPr id="34" name="Callout: Bent Line with Accent Bar 33">
                <a:extLst>
                  <a:ext uri="{FF2B5EF4-FFF2-40B4-BE49-F238E27FC236}">
                    <a16:creationId xmlns:a16="http://schemas.microsoft.com/office/drawing/2014/main" id="{700C98AC-3420-46FA-97FD-61BA77045384}"/>
                  </a:ext>
                </a:extLst>
              </p:cNvPr>
              <p:cNvSpPr/>
              <p:nvPr/>
            </p:nvSpPr>
            <p:spPr>
              <a:xfrm rot="18757341">
                <a:off x="1723947" y="2054704"/>
                <a:ext cx="2813075" cy="560007"/>
              </a:xfrm>
              <a:prstGeom prst="accentCallout2">
                <a:avLst>
                  <a:gd name="adj1" fmla="val 47403"/>
                  <a:gd name="adj2" fmla="val -7464"/>
                  <a:gd name="adj3" fmla="val 35590"/>
                  <a:gd name="adj4" fmla="val -23354"/>
                  <a:gd name="adj5" fmla="val 61196"/>
                  <a:gd name="adj6" fmla="val -2872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Parity in FEHB</a:t>
                </a:r>
              </a:p>
            </p:txBody>
          </p:sp>
          <p:sp>
            <p:nvSpPr>
              <p:cNvPr id="35" name="Callout: Bent Line with Accent Bar 34">
                <a:extLst>
                  <a:ext uri="{FF2B5EF4-FFF2-40B4-BE49-F238E27FC236}">
                    <a16:creationId xmlns:a16="http://schemas.microsoft.com/office/drawing/2014/main" id="{E055B5CC-FED6-4698-B4CD-DD1390FA3E5E}"/>
                  </a:ext>
                </a:extLst>
              </p:cNvPr>
              <p:cNvSpPr/>
              <p:nvPr/>
            </p:nvSpPr>
            <p:spPr>
              <a:xfrm rot="18757341">
                <a:off x="3367882" y="1874622"/>
                <a:ext cx="2813076" cy="560007"/>
              </a:xfrm>
              <a:prstGeom prst="accentCallout2">
                <a:avLst>
                  <a:gd name="adj1" fmla="val 47403"/>
                  <a:gd name="adj2" fmla="val -7464"/>
                  <a:gd name="adj3" fmla="val 44228"/>
                  <a:gd name="adj4" fmla="val -23235"/>
                  <a:gd name="adj5" fmla="val 80505"/>
                  <a:gd name="adj6" fmla="val -32504"/>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MHPAEA</a:t>
                </a:r>
              </a:p>
            </p:txBody>
          </p:sp>
          <p:sp>
            <p:nvSpPr>
              <p:cNvPr id="36" name="Callout: Bent Line with Accent Bar 35">
                <a:extLst>
                  <a:ext uri="{FF2B5EF4-FFF2-40B4-BE49-F238E27FC236}">
                    <a16:creationId xmlns:a16="http://schemas.microsoft.com/office/drawing/2014/main" id="{68AF9387-B321-4985-B6C3-2F8C26C7652B}"/>
                  </a:ext>
                </a:extLst>
              </p:cNvPr>
              <p:cNvSpPr/>
              <p:nvPr/>
            </p:nvSpPr>
            <p:spPr>
              <a:xfrm rot="18757341">
                <a:off x="4235549" y="1942261"/>
                <a:ext cx="2895224" cy="560007"/>
              </a:xfrm>
              <a:prstGeom prst="accentCallout2">
                <a:avLst>
                  <a:gd name="adj1" fmla="val 59533"/>
                  <a:gd name="adj2" fmla="val -3097"/>
                  <a:gd name="adj3" fmla="val 35590"/>
                  <a:gd name="adj4" fmla="val -23354"/>
                  <a:gd name="adj5" fmla="val 26623"/>
                  <a:gd name="adj6" fmla="val -3849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CHIP Reauthorization Act</a:t>
                </a:r>
              </a:p>
            </p:txBody>
          </p:sp>
          <p:sp>
            <p:nvSpPr>
              <p:cNvPr id="37" name="TextBox 36">
                <a:extLst>
                  <a:ext uri="{FF2B5EF4-FFF2-40B4-BE49-F238E27FC236}">
                    <a16:creationId xmlns:a16="http://schemas.microsoft.com/office/drawing/2014/main" id="{A1DAC952-F455-49BA-BAA7-78D45D33649A}"/>
                  </a:ext>
                </a:extLst>
              </p:cNvPr>
              <p:cNvSpPr txBox="1"/>
              <p:nvPr/>
            </p:nvSpPr>
            <p:spPr>
              <a:xfrm rot="18274976">
                <a:off x="3206503" y="4182314"/>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2009</a:t>
                </a:r>
              </a:p>
            </p:txBody>
          </p:sp>
          <p:sp>
            <p:nvSpPr>
              <p:cNvPr id="38" name="Callout: Bent Line with Accent Bar 37">
                <a:extLst>
                  <a:ext uri="{FF2B5EF4-FFF2-40B4-BE49-F238E27FC236}">
                    <a16:creationId xmlns:a16="http://schemas.microsoft.com/office/drawing/2014/main" id="{8A05B8A9-106F-4F6F-AEE3-85A0FE51CC45}"/>
                  </a:ext>
                </a:extLst>
              </p:cNvPr>
              <p:cNvSpPr/>
              <p:nvPr/>
            </p:nvSpPr>
            <p:spPr>
              <a:xfrm rot="18757341">
                <a:off x="5184504" y="1810233"/>
                <a:ext cx="3138319" cy="560007"/>
              </a:xfrm>
              <a:prstGeom prst="accentCallout2">
                <a:avLst>
                  <a:gd name="adj1" fmla="val 47403"/>
                  <a:gd name="adj2" fmla="val -7464"/>
                  <a:gd name="adj3" fmla="val 35590"/>
                  <a:gd name="adj4" fmla="val -23354"/>
                  <a:gd name="adj5" fmla="val -33756"/>
                  <a:gd name="adj6" fmla="val -4703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MHPAEA Interim Final Rules</a:t>
                </a:r>
              </a:p>
            </p:txBody>
          </p:sp>
          <p:sp>
            <p:nvSpPr>
              <p:cNvPr id="39" name="Callout: Bent Line with Accent Bar 38">
                <a:extLst>
                  <a:ext uri="{FF2B5EF4-FFF2-40B4-BE49-F238E27FC236}">
                    <a16:creationId xmlns:a16="http://schemas.microsoft.com/office/drawing/2014/main" id="{9A98BFDE-A1A5-4AC0-9979-467657B26BF4}"/>
                  </a:ext>
                </a:extLst>
              </p:cNvPr>
              <p:cNvSpPr/>
              <p:nvPr/>
            </p:nvSpPr>
            <p:spPr>
              <a:xfrm rot="18757341">
                <a:off x="6000175" y="1906413"/>
                <a:ext cx="2813074" cy="560007"/>
              </a:xfrm>
              <a:prstGeom prst="accentCallout2">
                <a:avLst>
                  <a:gd name="adj1" fmla="val 47403"/>
                  <a:gd name="adj2" fmla="val -7464"/>
                  <a:gd name="adj3" fmla="val 44972"/>
                  <a:gd name="adj4" fmla="val -26782"/>
                  <a:gd name="adj5" fmla="val -127123"/>
                  <a:gd name="adj6" fmla="val -70024"/>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Affordable Care Act</a:t>
                </a:r>
              </a:p>
            </p:txBody>
          </p:sp>
          <p:sp>
            <p:nvSpPr>
              <p:cNvPr id="40" name="TextBox 39">
                <a:extLst>
                  <a:ext uri="{FF2B5EF4-FFF2-40B4-BE49-F238E27FC236}">
                    <a16:creationId xmlns:a16="http://schemas.microsoft.com/office/drawing/2014/main" id="{4D7ADBF2-F48E-43FE-B162-09D35A9C4A1A}"/>
                  </a:ext>
                </a:extLst>
              </p:cNvPr>
              <p:cNvSpPr txBox="1"/>
              <p:nvPr/>
            </p:nvSpPr>
            <p:spPr>
              <a:xfrm rot="18274976">
                <a:off x="3759686" y="4199207"/>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2010</a:t>
                </a:r>
              </a:p>
            </p:txBody>
          </p:sp>
          <p:sp>
            <p:nvSpPr>
              <p:cNvPr id="41" name="Callout: Bent Line with Accent Bar 40">
                <a:extLst>
                  <a:ext uri="{FF2B5EF4-FFF2-40B4-BE49-F238E27FC236}">
                    <a16:creationId xmlns:a16="http://schemas.microsoft.com/office/drawing/2014/main" id="{2CDD9942-E748-428B-8154-8BFC1A4A572C}"/>
                  </a:ext>
                </a:extLst>
              </p:cNvPr>
              <p:cNvSpPr/>
              <p:nvPr/>
            </p:nvSpPr>
            <p:spPr>
              <a:xfrm rot="18757341">
                <a:off x="7561732" y="1745040"/>
                <a:ext cx="3251169" cy="669105"/>
              </a:xfrm>
              <a:prstGeom prst="accentCallout2">
                <a:avLst>
                  <a:gd name="adj1" fmla="val 46222"/>
                  <a:gd name="adj2" fmla="val -2031"/>
                  <a:gd name="adj3" fmla="val 30261"/>
                  <a:gd name="adj4" fmla="val -16278"/>
                  <a:gd name="adj5" fmla="val 65721"/>
                  <a:gd name="adj6" fmla="val -2639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lnSpc>
                    <a:spcPct val="80000"/>
                  </a:lnSpc>
                </a:pPr>
                <a:r>
                  <a:rPr lang="en-US" sz="1500" kern="1200" dirty="0">
                    <a:solidFill>
                      <a:prstClr val="black"/>
                    </a:solidFill>
                    <a:latin typeface="Calibri" panose="020F0502020204030204"/>
                  </a:rPr>
                  <a:t>Final Regs  - TRICARE, Medicaid MCOs, ABPs, CHIP</a:t>
                </a:r>
                <a:endParaRPr lang="en-US" sz="1350" kern="1200" dirty="0">
                  <a:solidFill>
                    <a:srgbClr val="221E1F"/>
                  </a:solidFill>
                  <a:latin typeface="Times New Roman" panose="02020603050405020304" pitchFamily="18" charset="0"/>
                </a:endParaRPr>
              </a:p>
            </p:txBody>
          </p:sp>
          <p:sp>
            <p:nvSpPr>
              <p:cNvPr id="42" name="Callout: Bent Line with Accent Bar 41">
                <a:extLst>
                  <a:ext uri="{FF2B5EF4-FFF2-40B4-BE49-F238E27FC236}">
                    <a16:creationId xmlns:a16="http://schemas.microsoft.com/office/drawing/2014/main" id="{C960FC5E-C1FB-4A83-A92B-D38D739BFCD1}"/>
                  </a:ext>
                </a:extLst>
              </p:cNvPr>
              <p:cNvSpPr/>
              <p:nvPr/>
            </p:nvSpPr>
            <p:spPr>
              <a:xfrm rot="18480589">
                <a:off x="10345373" y="1974740"/>
                <a:ext cx="2813076" cy="420072"/>
              </a:xfrm>
              <a:prstGeom prst="accentCallout2">
                <a:avLst>
                  <a:gd name="adj1" fmla="val 47403"/>
                  <a:gd name="adj2" fmla="val -7464"/>
                  <a:gd name="adj3" fmla="val 46503"/>
                  <a:gd name="adj4" fmla="val -14064"/>
                  <a:gd name="adj5" fmla="val 100260"/>
                  <a:gd name="adj6" fmla="val -24876"/>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Final Rule</a:t>
                </a:r>
              </a:p>
            </p:txBody>
          </p:sp>
          <p:sp>
            <p:nvSpPr>
              <p:cNvPr id="43" name="Callout: Bent Line with Accent Bar 42">
                <a:extLst>
                  <a:ext uri="{FF2B5EF4-FFF2-40B4-BE49-F238E27FC236}">
                    <a16:creationId xmlns:a16="http://schemas.microsoft.com/office/drawing/2014/main" id="{0BE0319A-DECD-4F10-A018-1D3AF5EEE7EF}"/>
                  </a:ext>
                </a:extLst>
              </p:cNvPr>
              <p:cNvSpPr/>
              <p:nvPr/>
            </p:nvSpPr>
            <p:spPr>
              <a:xfrm rot="18757341">
                <a:off x="6720836" y="2019200"/>
                <a:ext cx="2813075" cy="560007"/>
              </a:xfrm>
              <a:prstGeom prst="accentCallout2">
                <a:avLst>
                  <a:gd name="adj1" fmla="val 47403"/>
                  <a:gd name="adj2" fmla="val -7464"/>
                  <a:gd name="adj3" fmla="val 35590"/>
                  <a:gd name="adj4" fmla="val -23354"/>
                  <a:gd name="adj5" fmla="val 64416"/>
                  <a:gd name="adj6" fmla="val -29422"/>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r>
                  <a:rPr lang="en-US" sz="1500" kern="1200" dirty="0">
                    <a:solidFill>
                      <a:prstClr val="black"/>
                    </a:solidFill>
                    <a:latin typeface="Calibri" panose="020F0502020204030204"/>
                  </a:rPr>
                  <a:t>MHPAEA Final Rules</a:t>
                </a:r>
              </a:p>
            </p:txBody>
          </p:sp>
          <p:sp>
            <p:nvSpPr>
              <p:cNvPr id="44" name="Callout: Bent Line with Accent Bar 43">
                <a:extLst>
                  <a:ext uri="{FF2B5EF4-FFF2-40B4-BE49-F238E27FC236}">
                    <a16:creationId xmlns:a16="http://schemas.microsoft.com/office/drawing/2014/main" id="{31516F14-A850-44D8-BEAA-FD5D4B146907}"/>
                  </a:ext>
                </a:extLst>
              </p:cNvPr>
              <p:cNvSpPr/>
              <p:nvPr/>
            </p:nvSpPr>
            <p:spPr>
              <a:xfrm rot="18540518">
                <a:off x="9474857" y="1800854"/>
                <a:ext cx="2999421" cy="651644"/>
              </a:xfrm>
              <a:prstGeom prst="accentCallout2">
                <a:avLst>
                  <a:gd name="adj1" fmla="val 52599"/>
                  <a:gd name="adj2" fmla="val -719"/>
                  <a:gd name="adj3" fmla="val 51329"/>
                  <a:gd name="adj4" fmla="val -11385"/>
                  <a:gd name="adj5" fmla="val 92127"/>
                  <a:gd name="adj6" fmla="val -2226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lnSpc>
                    <a:spcPct val="80000"/>
                  </a:lnSpc>
                </a:pPr>
                <a:r>
                  <a:rPr lang="en-US" sz="1500" kern="1200" dirty="0">
                    <a:solidFill>
                      <a:prstClr val="black"/>
                    </a:solidFill>
                    <a:latin typeface="Calibri" panose="020F0502020204030204"/>
                  </a:rPr>
                  <a:t>Consolidated  Appropriations Act</a:t>
                </a:r>
              </a:p>
            </p:txBody>
          </p:sp>
          <p:sp>
            <p:nvSpPr>
              <p:cNvPr id="45" name="TextBox 44">
                <a:extLst>
                  <a:ext uri="{FF2B5EF4-FFF2-40B4-BE49-F238E27FC236}">
                    <a16:creationId xmlns:a16="http://schemas.microsoft.com/office/drawing/2014/main" id="{17E3D013-8437-400A-9A45-60CF9E19EE10}"/>
                  </a:ext>
                </a:extLst>
              </p:cNvPr>
              <p:cNvSpPr txBox="1"/>
              <p:nvPr/>
            </p:nvSpPr>
            <p:spPr>
              <a:xfrm rot="18274976">
                <a:off x="6050342" y="4182315"/>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2013</a:t>
                </a:r>
              </a:p>
            </p:txBody>
          </p:sp>
          <p:sp>
            <p:nvSpPr>
              <p:cNvPr id="47" name="TextBox 46">
                <a:extLst>
                  <a:ext uri="{FF2B5EF4-FFF2-40B4-BE49-F238E27FC236}">
                    <a16:creationId xmlns:a16="http://schemas.microsoft.com/office/drawing/2014/main" id="{1613C6C8-FAA7-4627-9D3A-50839C471D3C}"/>
                  </a:ext>
                </a:extLst>
              </p:cNvPr>
              <p:cNvSpPr txBox="1"/>
              <p:nvPr/>
            </p:nvSpPr>
            <p:spPr>
              <a:xfrm rot="18274976">
                <a:off x="7015066" y="4145270"/>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2016</a:t>
                </a:r>
              </a:p>
            </p:txBody>
          </p:sp>
          <p:sp>
            <p:nvSpPr>
              <p:cNvPr id="49" name="TextBox 48">
                <a:extLst>
                  <a:ext uri="{FF2B5EF4-FFF2-40B4-BE49-F238E27FC236}">
                    <a16:creationId xmlns:a16="http://schemas.microsoft.com/office/drawing/2014/main" id="{1D549956-2F88-4C27-9632-BD1F6EFBE564}"/>
                  </a:ext>
                </a:extLst>
              </p:cNvPr>
              <p:cNvSpPr txBox="1"/>
              <p:nvPr/>
            </p:nvSpPr>
            <p:spPr>
              <a:xfrm rot="18274976">
                <a:off x="10078097" y="4145270"/>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2024</a:t>
                </a:r>
              </a:p>
            </p:txBody>
          </p:sp>
          <p:sp>
            <p:nvSpPr>
              <p:cNvPr id="23" name="TextBox 22">
                <a:extLst>
                  <a:ext uri="{FF2B5EF4-FFF2-40B4-BE49-F238E27FC236}">
                    <a16:creationId xmlns:a16="http://schemas.microsoft.com/office/drawing/2014/main" id="{14130BA5-62BB-485E-8F5D-EDD28EE4FD36}"/>
                  </a:ext>
                </a:extLst>
              </p:cNvPr>
              <p:cNvSpPr txBox="1"/>
              <p:nvPr/>
            </p:nvSpPr>
            <p:spPr>
              <a:xfrm rot="18274976">
                <a:off x="9279716" y="4105202"/>
                <a:ext cx="914400" cy="400109"/>
              </a:xfrm>
              <a:prstGeom prst="rect">
                <a:avLst/>
              </a:prstGeom>
              <a:noFill/>
            </p:spPr>
            <p:txBody>
              <a:bodyPr wrap="square" rtlCol="0">
                <a:spAutoFit/>
              </a:bodyPr>
              <a:lstStyle/>
              <a:p>
                <a:pPr algn="ctr" defTabSz="685800" hangingPunct="1"/>
                <a:r>
                  <a:rPr lang="en-US" sz="1350" b="1" kern="1200" dirty="0">
                    <a:solidFill>
                      <a:prstClr val="black"/>
                    </a:solidFill>
                    <a:latin typeface="Calibri" panose="020F0502020204030204"/>
                    <a:ea typeface="+mn-ea"/>
                    <a:cs typeface="+mn-cs"/>
                  </a:rPr>
                  <a:t>2021</a:t>
                </a:r>
              </a:p>
            </p:txBody>
          </p:sp>
        </p:grpSp>
        <p:sp>
          <p:nvSpPr>
            <p:cNvPr id="24" name="Callout: Bent Line with Accent Bar 23">
              <a:extLst>
                <a:ext uri="{FF2B5EF4-FFF2-40B4-BE49-F238E27FC236}">
                  <a16:creationId xmlns:a16="http://schemas.microsoft.com/office/drawing/2014/main" id="{0179BAC4-783A-4FF2-AFA9-536156673B5C}"/>
                </a:ext>
              </a:extLst>
            </p:cNvPr>
            <p:cNvSpPr/>
            <p:nvPr/>
          </p:nvSpPr>
          <p:spPr>
            <a:xfrm rot="18757341">
              <a:off x="6277297" y="2201126"/>
              <a:ext cx="2352439" cy="319243"/>
            </a:xfrm>
            <a:prstGeom prst="accentCallout2">
              <a:avLst>
                <a:gd name="adj1" fmla="val 46222"/>
                <a:gd name="adj2" fmla="val -2031"/>
                <a:gd name="adj3" fmla="val 48739"/>
                <a:gd name="adj4" fmla="val -20672"/>
                <a:gd name="adj5" fmla="val -97830"/>
                <a:gd name="adj6" fmla="val -43712"/>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hangingPunct="1">
                <a:lnSpc>
                  <a:spcPct val="80000"/>
                </a:lnSpc>
              </a:pPr>
              <a:r>
                <a:rPr lang="en-US" sz="1400" kern="1200" dirty="0">
                  <a:solidFill>
                    <a:prstClr val="black"/>
                  </a:solidFill>
                  <a:latin typeface="Calibri" panose="020F0502020204030204"/>
                </a:rPr>
                <a:t>21</a:t>
              </a:r>
              <a:r>
                <a:rPr lang="en-US" sz="1400" kern="1200" baseline="30000" dirty="0">
                  <a:solidFill>
                    <a:prstClr val="black"/>
                  </a:solidFill>
                  <a:latin typeface="Calibri" panose="020F0502020204030204"/>
                </a:rPr>
                <a:t>st</a:t>
              </a:r>
              <a:r>
                <a:rPr lang="en-US" sz="1400" kern="1200" dirty="0">
                  <a:solidFill>
                    <a:prstClr val="black"/>
                  </a:solidFill>
                  <a:latin typeface="Calibri" panose="020F0502020204030204"/>
                </a:rPr>
                <a:t>  Century Cures  Act</a:t>
              </a:r>
              <a:r>
                <a:rPr lang="en-US" sz="1200" kern="1200" dirty="0">
                  <a:solidFill>
                    <a:srgbClr val="221E1F"/>
                  </a:solidFill>
                  <a:latin typeface="Times New Roman" panose="02020603050405020304" pitchFamily="18" charset="0"/>
                </a:rPr>
                <a:t>	</a:t>
              </a:r>
              <a:endParaRPr lang="en-US" sz="1350" kern="1200" dirty="0">
                <a:solidFill>
                  <a:srgbClr val="221E1F"/>
                </a:solidFill>
                <a:latin typeface="Times New Roman" panose="02020603050405020304" pitchFamily="18" charset="0"/>
              </a:endParaRPr>
            </a:p>
          </p:txBody>
        </p:sp>
      </p:grpSp>
    </p:spTree>
    <p:extLst>
      <p:ext uri="{BB962C8B-B14F-4D97-AF65-F5344CB8AC3E}">
        <p14:creationId xmlns:p14="http://schemas.microsoft.com/office/powerpoint/2010/main" val="190537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027C78-8155-4148-8033-AF3BF26D5F0E}"/>
              </a:ext>
            </a:extLst>
          </p:cNvPr>
          <p:cNvSpPr>
            <a:spLocks noGrp="1"/>
          </p:cNvSpPr>
          <p:nvPr>
            <p:ph sz="half" idx="2"/>
          </p:nvPr>
        </p:nvSpPr>
        <p:spPr>
          <a:xfrm>
            <a:off x="629841" y="1509974"/>
            <a:ext cx="3607612" cy="2889799"/>
          </a:xfrm>
        </p:spPr>
        <p:txBody>
          <a:bodyPr>
            <a:normAutofit fontScale="92500"/>
          </a:bodyPr>
          <a:lstStyle/>
          <a:p>
            <a:pPr>
              <a:lnSpc>
                <a:spcPct val="110000"/>
              </a:lnSpc>
            </a:pPr>
            <a:r>
              <a:rPr lang="en-US" sz="1400" dirty="0"/>
              <a:t>Compared to medical/surgical services, MH/SU coverage often involved</a:t>
            </a:r>
          </a:p>
          <a:p>
            <a:pPr lvl="1">
              <a:lnSpc>
                <a:spcPct val="110000"/>
              </a:lnSpc>
              <a:spcBef>
                <a:spcPts val="750"/>
              </a:spcBef>
            </a:pPr>
            <a:r>
              <a:rPr lang="en-US" sz="1200" dirty="0"/>
              <a:t>More than twice the cost-sharing  burden as medical-surgical services</a:t>
            </a:r>
          </a:p>
          <a:p>
            <a:pPr lvl="1">
              <a:lnSpc>
                <a:spcPct val="110000"/>
              </a:lnSpc>
              <a:spcBef>
                <a:spcPts val="750"/>
              </a:spcBef>
            </a:pPr>
            <a:r>
              <a:rPr lang="en-US" sz="1200" dirty="0"/>
              <a:t>Annual or lifetime service caps that did not apply to medical-surgical services</a:t>
            </a:r>
          </a:p>
          <a:p>
            <a:pPr>
              <a:lnSpc>
                <a:spcPct val="110000"/>
              </a:lnSpc>
              <a:spcBef>
                <a:spcPts val="1050"/>
              </a:spcBef>
            </a:pPr>
            <a:r>
              <a:rPr lang="en-US" sz="1200" dirty="0"/>
              <a:t>While the </a:t>
            </a:r>
            <a:r>
              <a:rPr lang="en-US" sz="1200" b="1" dirty="0"/>
              <a:t>number of employers offering MH/SU coverage greatly increased </a:t>
            </a:r>
            <a:r>
              <a:rPr lang="en-US" sz="1200" dirty="0"/>
              <a:t>in the decades preceding MHPAEA, </a:t>
            </a:r>
            <a:r>
              <a:rPr lang="en-US" sz="1200" b="1" dirty="0"/>
              <a:t>service caps had become more restrictive</a:t>
            </a:r>
          </a:p>
          <a:p>
            <a:pPr>
              <a:lnSpc>
                <a:spcPct val="110000"/>
              </a:lnSpc>
              <a:spcBef>
                <a:spcPts val="1050"/>
              </a:spcBef>
            </a:pPr>
            <a:r>
              <a:rPr lang="en-US" sz="1200" b="1" dirty="0">
                <a:solidFill>
                  <a:schemeClr val="accent1"/>
                </a:solidFill>
              </a:rPr>
              <a:t>Mental Health Parity Act of 1996 </a:t>
            </a:r>
            <a:r>
              <a:rPr lang="en-US" sz="1200" dirty="0">
                <a:solidFill>
                  <a:schemeClr val="accent1"/>
                </a:solidFill>
              </a:rPr>
              <a:t>prohibited special annual and lifetime dollar limits for mental health benefits, but </a:t>
            </a:r>
            <a:r>
              <a:rPr lang="en-US" sz="1200" b="1" u="sng" dirty="0">
                <a:solidFill>
                  <a:schemeClr val="accent1"/>
                </a:solidFill>
              </a:rPr>
              <a:t>not</a:t>
            </a:r>
            <a:r>
              <a:rPr lang="en-US" sz="1200" b="1" dirty="0">
                <a:solidFill>
                  <a:schemeClr val="accent1"/>
                </a:solidFill>
              </a:rPr>
              <a:t> </a:t>
            </a:r>
            <a:r>
              <a:rPr lang="en-US" sz="1200" dirty="0">
                <a:solidFill>
                  <a:schemeClr val="accent1"/>
                </a:solidFill>
              </a:rPr>
              <a:t>for substance use disorder (SUD) care</a:t>
            </a:r>
          </a:p>
        </p:txBody>
      </p:sp>
      <p:sp>
        <p:nvSpPr>
          <p:cNvPr id="2" name="Title 1">
            <a:extLst>
              <a:ext uri="{FF2B5EF4-FFF2-40B4-BE49-F238E27FC236}">
                <a16:creationId xmlns:a16="http://schemas.microsoft.com/office/drawing/2014/main" id="{1D09E2B3-151A-49C0-8551-5AA030B5EFED}"/>
              </a:ext>
            </a:extLst>
          </p:cNvPr>
          <p:cNvSpPr>
            <a:spLocks noGrp="1"/>
          </p:cNvSpPr>
          <p:nvPr>
            <p:ph type="title"/>
          </p:nvPr>
        </p:nvSpPr>
        <p:spPr>
          <a:xfrm>
            <a:off x="627459" y="150416"/>
            <a:ext cx="7886700" cy="994172"/>
          </a:xfrm>
        </p:spPr>
        <p:txBody>
          <a:bodyPr>
            <a:normAutofit fontScale="90000"/>
          </a:bodyPr>
          <a:lstStyle/>
          <a:p>
            <a:r>
              <a:rPr lang="en-US" dirty="0"/>
              <a:t>Mental Health Parity and Addiction Equity </a:t>
            </a:r>
            <a:r>
              <a:rPr lang="en-US" dirty="0">
                <a:solidFill>
                  <a:prstClr val="black"/>
                </a:solidFill>
                <a:latin typeface="Calibri Light" panose="020F0302020204030204"/>
              </a:rPr>
              <a:t>Act of 2008 </a:t>
            </a:r>
            <a:r>
              <a:rPr lang="en-US" dirty="0"/>
              <a:t>(MHPAEA)</a:t>
            </a:r>
          </a:p>
        </p:txBody>
      </p:sp>
      <p:sp>
        <p:nvSpPr>
          <p:cNvPr id="4" name="Text Placeholder 3">
            <a:extLst>
              <a:ext uri="{FF2B5EF4-FFF2-40B4-BE49-F238E27FC236}">
                <a16:creationId xmlns:a16="http://schemas.microsoft.com/office/drawing/2014/main" id="{999E7422-BE23-419E-AED7-183B5E5397DD}"/>
              </a:ext>
            </a:extLst>
          </p:cNvPr>
          <p:cNvSpPr>
            <a:spLocks noGrp="1"/>
          </p:cNvSpPr>
          <p:nvPr>
            <p:ph type="body" idx="1"/>
          </p:nvPr>
        </p:nvSpPr>
        <p:spPr>
          <a:xfrm>
            <a:off x="627460" y="892040"/>
            <a:ext cx="3868340" cy="617934"/>
          </a:xfrm>
        </p:spPr>
        <p:txBody>
          <a:bodyPr/>
          <a:lstStyle/>
          <a:p>
            <a:r>
              <a:rPr lang="en-US" dirty="0"/>
              <a:t>Before MHPAEA</a:t>
            </a:r>
          </a:p>
        </p:txBody>
      </p:sp>
      <p:sp>
        <p:nvSpPr>
          <p:cNvPr id="14" name="Content Placeholder 13">
            <a:extLst>
              <a:ext uri="{FF2B5EF4-FFF2-40B4-BE49-F238E27FC236}">
                <a16:creationId xmlns:a16="http://schemas.microsoft.com/office/drawing/2014/main" id="{3E87095D-8E96-424C-B631-162E3783316E}"/>
              </a:ext>
            </a:extLst>
          </p:cNvPr>
          <p:cNvSpPr>
            <a:spLocks noGrp="1"/>
          </p:cNvSpPr>
          <p:nvPr>
            <p:ph sz="quarter" idx="4"/>
          </p:nvPr>
        </p:nvSpPr>
        <p:spPr>
          <a:xfrm>
            <a:off x="4390498" y="1649875"/>
            <a:ext cx="2880455" cy="1843750"/>
          </a:xfrm>
        </p:spPr>
        <p:txBody>
          <a:bodyPr>
            <a:noAutofit/>
          </a:bodyPr>
          <a:lstStyle/>
          <a:p>
            <a:pPr>
              <a:spcBef>
                <a:spcPts val="1350"/>
              </a:spcBef>
            </a:pPr>
            <a:r>
              <a:rPr lang="en-US" sz="1350" b="1" dirty="0"/>
              <a:t>74 percent </a:t>
            </a:r>
            <a:r>
              <a:rPr lang="en-US" sz="1350" dirty="0"/>
              <a:t>of workers with MH/SU coverage under employer-sponsored health plans had an </a:t>
            </a:r>
            <a:r>
              <a:rPr lang="en-US" sz="1350" b="1" dirty="0"/>
              <a:t>annual outpatient visit limit</a:t>
            </a:r>
          </a:p>
          <a:p>
            <a:pPr>
              <a:spcBef>
                <a:spcPts val="1350"/>
              </a:spcBef>
            </a:pPr>
            <a:r>
              <a:rPr lang="en-US" sz="1350" b="1" dirty="0"/>
              <a:t>64 percent </a:t>
            </a:r>
            <a:r>
              <a:rPr lang="en-US" sz="1350" dirty="0"/>
              <a:t>had </a:t>
            </a:r>
            <a:r>
              <a:rPr lang="en-US" sz="1350" b="1" dirty="0"/>
              <a:t>inpatient day caps</a:t>
            </a:r>
          </a:p>
          <a:p>
            <a:pPr>
              <a:spcBef>
                <a:spcPts val="1350"/>
              </a:spcBef>
            </a:pPr>
            <a:r>
              <a:rPr lang="en-US" sz="1350" b="1" dirty="0"/>
              <a:t>22 percent had higher cost sharing </a:t>
            </a:r>
            <a:r>
              <a:rPr lang="en-US" sz="1350" dirty="0"/>
              <a:t>for MH/SU than for med/surg benefits</a:t>
            </a:r>
          </a:p>
        </p:txBody>
      </p:sp>
      <p:sp>
        <p:nvSpPr>
          <p:cNvPr id="7" name="TextBox 6">
            <a:extLst>
              <a:ext uri="{FF2B5EF4-FFF2-40B4-BE49-F238E27FC236}">
                <a16:creationId xmlns:a16="http://schemas.microsoft.com/office/drawing/2014/main" id="{32410833-043C-4ACA-9199-2741861F1286}"/>
              </a:ext>
            </a:extLst>
          </p:cNvPr>
          <p:cNvSpPr txBox="1"/>
          <p:nvPr/>
        </p:nvSpPr>
        <p:spPr>
          <a:xfrm>
            <a:off x="802068" y="4418910"/>
            <a:ext cx="3372170" cy="507831"/>
          </a:xfrm>
          <a:prstGeom prst="rect">
            <a:avLst/>
          </a:prstGeom>
          <a:noFill/>
        </p:spPr>
        <p:txBody>
          <a:bodyPr wrap="square" rtlCol="0">
            <a:spAutoFit/>
          </a:bodyPr>
          <a:lstStyle/>
          <a:p>
            <a:pPr defTabSz="685800" hangingPunct="1"/>
            <a:r>
              <a:rPr lang="en-US" sz="900" kern="1200" dirty="0">
                <a:solidFill>
                  <a:prstClr val="black"/>
                </a:solidFill>
                <a:latin typeface="Calibri" panose="020F0502020204030204" pitchFamily="34" charset="0"/>
                <a:ea typeface="+mn-ea"/>
                <a:cs typeface="+mn-cs"/>
              </a:rPr>
              <a:t>Barry CL, </a:t>
            </a:r>
            <a:r>
              <a:rPr lang="en-US" sz="900" kern="1200" dirty="0" err="1">
                <a:solidFill>
                  <a:prstClr val="black"/>
                </a:solidFill>
                <a:latin typeface="Calibri" panose="020F0502020204030204" pitchFamily="34" charset="0"/>
                <a:ea typeface="+mn-ea"/>
                <a:cs typeface="+mn-cs"/>
              </a:rPr>
              <a:t>Huskamp</a:t>
            </a:r>
            <a:r>
              <a:rPr lang="en-US" sz="900" kern="1200" dirty="0">
                <a:solidFill>
                  <a:prstClr val="black"/>
                </a:solidFill>
                <a:latin typeface="Calibri" panose="020F0502020204030204" pitchFamily="34" charset="0"/>
                <a:ea typeface="+mn-ea"/>
                <a:cs typeface="+mn-cs"/>
              </a:rPr>
              <a:t> HA, Goldman HH. A political history of federal mental health and addiction insurance parity. </a:t>
            </a:r>
            <a:r>
              <a:rPr lang="en-US" sz="900" i="1" kern="1200" dirty="0">
                <a:solidFill>
                  <a:prstClr val="black"/>
                </a:solidFill>
                <a:latin typeface="Calibri" panose="020F0502020204030204" pitchFamily="34" charset="0"/>
                <a:ea typeface="+mn-ea"/>
                <a:cs typeface="+mn-cs"/>
              </a:rPr>
              <a:t>Milbank Q. Sep 2010;88(3):404-33. </a:t>
            </a:r>
          </a:p>
        </p:txBody>
      </p:sp>
      <p:sp>
        <p:nvSpPr>
          <p:cNvPr id="15" name="Text Placeholder 3">
            <a:extLst>
              <a:ext uri="{FF2B5EF4-FFF2-40B4-BE49-F238E27FC236}">
                <a16:creationId xmlns:a16="http://schemas.microsoft.com/office/drawing/2014/main" id="{25AEE49D-2762-4429-9BEB-1FF5ECC01E13}"/>
              </a:ext>
            </a:extLst>
          </p:cNvPr>
          <p:cNvSpPr txBox="1">
            <a:spLocks/>
          </p:cNvSpPr>
          <p:nvPr/>
        </p:nvSpPr>
        <p:spPr>
          <a:xfrm>
            <a:off x="4570810" y="892040"/>
            <a:ext cx="3868340" cy="617934"/>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a:spcBef>
                <a:spcPts val="750"/>
              </a:spcBef>
            </a:pPr>
            <a:r>
              <a:rPr lang="en-US" sz="1800" dirty="0">
                <a:solidFill>
                  <a:prstClr val="black"/>
                </a:solidFill>
                <a:latin typeface="Calibri" panose="020F0502020204030204"/>
              </a:rPr>
              <a:t>2003 Study Findings</a:t>
            </a:r>
          </a:p>
        </p:txBody>
      </p:sp>
      <p:sp>
        <p:nvSpPr>
          <p:cNvPr id="18" name="TextBox 17">
            <a:extLst>
              <a:ext uri="{FF2B5EF4-FFF2-40B4-BE49-F238E27FC236}">
                <a16:creationId xmlns:a16="http://schemas.microsoft.com/office/drawing/2014/main" id="{B20FBDB3-8EDE-4A2E-BBC7-2F8F54AFBBC0}"/>
              </a:ext>
            </a:extLst>
          </p:cNvPr>
          <p:cNvSpPr txBox="1"/>
          <p:nvPr/>
        </p:nvSpPr>
        <p:spPr>
          <a:xfrm>
            <a:off x="4570810" y="4417163"/>
            <a:ext cx="3143902" cy="646331"/>
          </a:xfrm>
          <a:prstGeom prst="rect">
            <a:avLst/>
          </a:prstGeom>
          <a:noFill/>
        </p:spPr>
        <p:txBody>
          <a:bodyPr wrap="square">
            <a:spAutoFit/>
          </a:bodyPr>
          <a:lstStyle/>
          <a:p>
            <a:pPr defTabSz="685800" hangingPunct="1"/>
            <a:r>
              <a:rPr lang="en-US" sz="900" kern="1200" dirty="0">
                <a:solidFill>
                  <a:prstClr val="black"/>
                </a:solidFill>
                <a:latin typeface="Calibri" panose="020F0502020204030204" pitchFamily="34" charset="0"/>
                <a:ea typeface="+mn-ea"/>
                <a:cs typeface="+mn-cs"/>
              </a:rPr>
              <a:t>Barry CL, Gabel JR, Frank RG, Hawkins S, Whitmore HH, </a:t>
            </a:r>
            <a:r>
              <a:rPr lang="en-US" sz="900" kern="1200" dirty="0" err="1">
                <a:solidFill>
                  <a:prstClr val="black"/>
                </a:solidFill>
                <a:latin typeface="Calibri" panose="020F0502020204030204" pitchFamily="34" charset="0"/>
                <a:ea typeface="+mn-ea"/>
                <a:cs typeface="+mn-cs"/>
              </a:rPr>
              <a:t>Pickreign</a:t>
            </a:r>
            <a:r>
              <a:rPr lang="en-US" sz="900" kern="1200" dirty="0">
                <a:solidFill>
                  <a:prstClr val="black"/>
                </a:solidFill>
                <a:latin typeface="Calibri" panose="020F0502020204030204" pitchFamily="34" charset="0"/>
                <a:ea typeface="+mn-ea"/>
                <a:cs typeface="+mn-cs"/>
              </a:rPr>
              <a:t> JD. Design Of Mental Health Benefits: Still Unequal After All These Years. </a:t>
            </a:r>
            <a:r>
              <a:rPr lang="en-US" sz="900" i="1" kern="1200" dirty="0">
                <a:solidFill>
                  <a:prstClr val="black"/>
                </a:solidFill>
                <a:latin typeface="Calibri" panose="020F0502020204030204" pitchFamily="34" charset="0"/>
                <a:ea typeface="+mn-ea"/>
                <a:cs typeface="+mn-cs"/>
              </a:rPr>
              <a:t>Health Affairs. 2003/09/01 2003;22(5):127-137.</a:t>
            </a:r>
          </a:p>
        </p:txBody>
      </p:sp>
      <p:pic>
        <p:nvPicPr>
          <p:cNvPr id="20" name="Picture 19">
            <a:hlinkClick r:id="rId3"/>
            <a:extLst>
              <a:ext uri="{FF2B5EF4-FFF2-40B4-BE49-F238E27FC236}">
                <a16:creationId xmlns:a16="http://schemas.microsoft.com/office/drawing/2014/main" id="{0562D8A4-41FD-43A0-A259-A1247D6C3E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38" r="8656"/>
          <a:stretch/>
        </p:blipFill>
        <p:spPr>
          <a:xfrm rot="20887263">
            <a:off x="7451535" y="1061747"/>
            <a:ext cx="1975227" cy="3136830"/>
          </a:xfrm>
          <a:prstGeom prst="rect">
            <a:avLst/>
          </a:prstGeom>
          <a:ln w="6350">
            <a:solidFill>
              <a:schemeClr val="bg2">
                <a:lumMod val="7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566084455"/>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2C024B"/>
      </a:accent1>
      <a:accent2>
        <a:srgbClr val="2C57A7"/>
      </a:accent2>
      <a:accent3>
        <a:srgbClr val="99ADB9"/>
      </a:accent3>
      <a:accent4>
        <a:srgbClr val="4569B2"/>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ee02941-6aeb-4e82-8039-42f19579bf50">
      <Terms xmlns="http://schemas.microsoft.com/office/infopath/2007/PartnerControls"/>
    </lcf76f155ced4ddcb4097134ff3c332f>
    <TaxCatchAll xmlns="1afac930-cc02-4810-a72e-17a52c302d0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DFA07BA3DD6F4DA51088517694D0E1" ma:contentTypeVersion="18" ma:contentTypeDescription="Create a new document." ma:contentTypeScope="" ma:versionID="690e703bc0b866b4eede6768f2863931">
  <xsd:schema xmlns:xsd="http://www.w3.org/2001/XMLSchema" xmlns:xs="http://www.w3.org/2001/XMLSchema" xmlns:p="http://schemas.microsoft.com/office/2006/metadata/properties" xmlns:ns2="1afac930-cc02-4810-a72e-17a52c302d0a" xmlns:ns3="4ee02941-6aeb-4e82-8039-42f19579bf50" targetNamespace="http://schemas.microsoft.com/office/2006/metadata/properties" ma:root="true" ma:fieldsID="f6370e451e9182b9d9f17bf9cf4f32ed" ns2:_="" ns3:_="">
    <xsd:import namespace="1afac930-cc02-4810-a72e-17a52c302d0a"/>
    <xsd:import namespace="4ee02941-6aeb-4e82-8039-42f19579bf5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ac930-cc02-4810-a72e-17a52c302d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c2749c1-9159-4953-8cdf-dcd5b87aca38}" ma:internalName="TaxCatchAll" ma:showField="CatchAllData" ma:web="1afac930-cc02-4810-a72e-17a52c302d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ee02941-6aeb-4e82-8039-42f19579bf5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b5c3869-6cbe-4cf0-84c8-e1361eef7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15DEE-3508-4ED7-AE07-C0A31F6BC79A}">
  <ds:schemaRefs>
    <ds:schemaRef ds:uri="http://schemas.microsoft.com/office/2006/metadata/properties"/>
    <ds:schemaRef ds:uri="http://schemas.microsoft.com/office/infopath/2007/PartnerControls"/>
    <ds:schemaRef ds:uri="http://schemas.microsoft.com/sharepoint/v3"/>
    <ds:schemaRef ds:uri="c23c310f-920a-4096-a822-b03df6d5cf13"/>
    <ds:schemaRef ds:uri="857666b6-771f-48b4-992a-419a50e9809a"/>
  </ds:schemaRefs>
</ds:datastoreItem>
</file>

<file path=customXml/itemProps2.xml><?xml version="1.0" encoding="utf-8"?>
<ds:datastoreItem xmlns:ds="http://schemas.openxmlformats.org/officeDocument/2006/customXml" ds:itemID="{15B7CB82-F5AF-43A6-8002-E101368482E3}">
  <ds:schemaRefs>
    <ds:schemaRef ds:uri="http://schemas.microsoft.com/sharepoint/v3/contenttype/forms"/>
  </ds:schemaRefs>
</ds:datastoreItem>
</file>

<file path=customXml/itemProps3.xml><?xml version="1.0" encoding="utf-8"?>
<ds:datastoreItem xmlns:ds="http://schemas.openxmlformats.org/officeDocument/2006/customXml" ds:itemID="{4C88F5E1-2799-4DD8-9DC0-C2A9EE47B21D}"/>
</file>

<file path=docProps/app.xml><?xml version="1.0" encoding="utf-8"?>
<Properties xmlns="http://schemas.openxmlformats.org/officeDocument/2006/extended-properties" xmlns:vt="http://schemas.openxmlformats.org/officeDocument/2006/docPropsVTypes">
  <TotalTime>1072</TotalTime>
  <Words>3027</Words>
  <Application>Microsoft Office PowerPoint</Application>
  <PresentationFormat>On-screen Show (16:9)</PresentationFormat>
  <Paragraphs>347</Paragraphs>
  <Slides>47</Slides>
  <Notes>19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47</vt:i4>
      </vt:variant>
    </vt:vector>
  </HeadingPairs>
  <TitlesOfParts>
    <vt:vector size="59" baseType="lpstr">
      <vt:lpstr>Aptos</vt:lpstr>
      <vt:lpstr>Arial</vt:lpstr>
      <vt:lpstr>Avenir Next LT Pro</vt:lpstr>
      <vt:lpstr>Calibri</vt:lpstr>
      <vt:lpstr>Calibri Light</vt:lpstr>
      <vt:lpstr>DeVinne</vt:lpstr>
      <vt:lpstr>Publico</vt:lpstr>
      <vt:lpstr>Source Sans Pro</vt:lpstr>
      <vt:lpstr>Source Sans Pro Web</vt:lpstr>
      <vt:lpstr>Times New Roman</vt:lpstr>
      <vt:lpstr>Office Theme</vt:lpstr>
      <vt:lpstr>1_Office Theme</vt:lpstr>
      <vt:lpstr>PowerPoint Presentation</vt:lpstr>
      <vt:lpstr>PowerPoint Presentation</vt:lpstr>
      <vt:lpstr>Faculty Disclosures</vt:lpstr>
      <vt:lpstr>Disclosures</vt:lpstr>
      <vt:lpstr>Learning Objectives</vt:lpstr>
      <vt:lpstr>Session Preview </vt:lpstr>
      <vt:lpstr>PowerPoint Presentation</vt:lpstr>
      <vt:lpstr>Parity Timeline</vt:lpstr>
      <vt:lpstr>Mental Health Parity and Addiction Equity Act of 2008 (MHPAEA)</vt:lpstr>
      <vt:lpstr>Key MHPAEA Provisions</vt:lpstr>
      <vt:lpstr>Applicability</vt:lpstr>
      <vt:lpstr>Regulation – Federal Agency Responsibilities</vt:lpstr>
      <vt:lpstr>Perspective</vt:lpstr>
      <vt:lpstr>Summary</vt:lpstr>
      <vt:lpstr>Advocacy Opportunities</vt:lpstr>
      <vt:lpstr>Thank You </vt:lpstr>
      <vt:lpstr>PowerPoint Presentation</vt:lpstr>
      <vt:lpstr>Parity Policy </vt:lpstr>
      <vt:lpstr>Comparable, No More Stringent Coverage </vt:lpstr>
      <vt:lpstr>Compare by Classification </vt:lpstr>
      <vt:lpstr>Red Flags </vt:lpstr>
      <vt:lpstr>Onerous Documentation Requirements </vt:lpstr>
      <vt:lpstr>Case Study</vt:lpstr>
      <vt:lpstr>“Race-to-Zero” Self-Referencing Database</vt:lpstr>
      <vt:lpstr>Crosswalking</vt:lpstr>
      <vt:lpstr>Credentialing Requirements</vt:lpstr>
      <vt:lpstr>Other Industry Practices and Effects</vt:lpstr>
      <vt:lpstr>Example → Cost Containment Contractor Drives up Cost of Healthcare to the Detriment of Plan Members and Plan Sponsors</vt:lpstr>
      <vt:lpstr>NYT Reporting </vt:lpstr>
      <vt:lpstr>Executive Order February 25, 2025</vt:lpstr>
      <vt:lpstr>Advocacy Resources</vt:lpstr>
      <vt:lpstr>Inform Patients and Providers </vt:lpstr>
      <vt:lpstr>Support Enhanced State Parity Legislation</vt:lpstr>
      <vt:lpstr>PowerPoint Presentation</vt:lpstr>
      <vt:lpstr>About LAPPA</vt:lpstr>
      <vt:lpstr>PowerPoint Presentation</vt:lpstr>
      <vt:lpstr>Role of States in Parity Enforcement</vt:lpstr>
      <vt:lpstr>Parity in the States</vt:lpstr>
      <vt:lpstr>Parity in the States</vt:lpstr>
      <vt:lpstr>Parity in the States</vt:lpstr>
      <vt:lpstr>Objectives of the Model Act</vt:lpstr>
      <vt:lpstr>Parity Mandate</vt:lpstr>
      <vt:lpstr>Health Insurer Reporting Requirements</vt:lpstr>
      <vt:lpstr>Insurance Commissioner Enforcement</vt:lpstr>
      <vt:lpstr>Insurance Commissioner Enforcement, cont.</vt:lpstr>
      <vt:lpstr>Miscellaneous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Barnes</dc:creator>
  <cp:lastModifiedBy>Sarah Kelsey</cp:lastModifiedBy>
  <cp:revision>56</cp:revision>
  <dcterms:modified xsi:type="dcterms:W3CDTF">2025-10-28T21:18:23Z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0x01010026DFA07BA3DD6F4DA51088517694D0E1</vt:lpwstr>
  </property>
  <property fmtid="{D5CDD505-2E9C-101B-9397-08002B2CF9AE}" pid="3" name="MediaServiceImageTags">
    <vt:lpwstr/>
  </property>
</Properties>
</file>